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5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6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2" r:id="rId4"/>
    <p:sldMasterId id="2147483784" r:id="rId5"/>
    <p:sldMasterId id="2147483758" r:id="rId6"/>
    <p:sldMasterId id="2147483675" r:id="rId7"/>
    <p:sldMasterId id="2147483764" r:id="rId8"/>
    <p:sldMasterId id="2147483787" r:id="rId9"/>
    <p:sldMasterId id="2147483803" r:id="rId10"/>
  </p:sldMasterIdLst>
  <p:notesMasterIdLst>
    <p:notesMasterId r:id="rId29"/>
  </p:notesMasterIdLst>
  <p:sldIdLst>
    <p:sldId id="277" r:id="rId11"/>
    <p:sldId id="260" r:id="rId12"/>
    <p:sldId id="406" r:id="rId13"/>
    <p:sldId id="423" r:id="rId14"/>
    <p:sldId id="424" r:id="rId15"/>
    <p:sldId id="425" r:id="rId16"/>
    <p:sldId id="426" r:id="rId17"/>
    <p:sldId id="427" r:id="rId18"/>
    <p:sldId id="428" r:id="rId19"/>
    <p:sldId id="429" r:id="rId20"/>
    <p:sldId id="430" r:id="rId21"/>
    <p:sldId id="431" r:id="rId22"/>
    <p:sldId id="432" r:id="rId23"/>
    <p:sldId id="433" r:id="rId24"/>
    <p:sldId id="434" r:id="rId25"/>
    <p:sldId id="435" r:id="rId26"/>
    <p:sldId id="436" r:id="rId27"/>
    <p:sldId id="42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 que é Input e Output?" id="{8898CA97-5BAA-441C-BF25-E1F75123509F}">
          <p14:sldIdLst>
            <p14:sldId id="277"/>
            <p14:sldId id="260"/>
          </p14:sldIdLst>
        </p14:section>
        <p14:section name="Conceito de API" id="{68A5E17C-25AE-4C81-A9D9-463F5BFBF573}">
          <p14:sldIdLst>
            <p14:sldId id="406"/>
            <p14:sldId id="423"/>
            <p14:sldId id="424"/>
          </p14:sldIdLst>
        </p14:section>
        <p14:section name="DI, Http e API" id="{853E0EB9-ED90-4E17-A58E-1AA22E13E120}">
          <p14:sldIdLst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</p14:sldIdLst>
        </p14:section>
        <p14:section name="Promises e Observables" id="{83283794-1C96-4839-81FA-598C181B903D}">
          <p14:sldIdLst>
            <p14:sldId id="433"/>
            <p14:sldId id="434"/>
            <p14:sldId id="435"/>
            <p14:sldId id="436"/>
          </p14:sldIdLst>
        </p14:section>
        <p14:section name="Atividades Práticas" id="{EDA85188-7CAF-428A-A379-4BA7E3FA41E1}">
          <p14:sldIdLst>
            <p14:sldId id="4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6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800"/>
    <a:srgbClr val="FF4D87"/>
    <a:srgbClr val="D9D9D9"/>
    <a:srgbClr val="2D9BD6"/>
    <a:srgbClr val="7FB557"/>
    <a:srgbClr val="B43C14"/>
    <a:srgbClr val="890078"/>
    <a:srgbClr val="970032"/>
    <a:srgbClr val="C80000"/>
    <a:srgbClr val="FFB4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94660"/>
  </p:normalViewPr>
  <p:slideViewPr>
    <p:cSldViewPr snapToGrid="0">
      <p:cViewPr varScale="1">
        <p:scale>
          <a:sx n="83" d="100"/>
          <a:sy n="83" d="100"/>
        </p:scale>
        <p:origin x="701" y="67"/>
      </p:cViewPr>
      <p:guideLst>
        <p:guide orient="horz" pos="86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tableStyles" Target="tableStyles.xml"/><Relationship Id="rId124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presProps" Target="presProps.xml"/><Relationship Id="rId8" Type="http://schemas.openxmlformats.org/officeDocument/2006/relationships/slideMaster" Target="slideMasters/slideMaster5.xml"/></Relationships>
</file>

<file path=ppt/media/image1.pn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23134-CEB1-9C43-B6DE-74B10BFB1C0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17A60-5211-564C-AE51-C5EE6D827C5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 txBox="1">
            <a:spLocks noChangeArrowheads="1"/>
          </p:cNvSpPr>
          <p:nvPr userDrawn="1"/>
        </p:nvSpPr>
        <p:spPr bwMode="auto">
          <a:xfrm>
            <a:off x="4731663" y="6600908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©2017 Avanade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6412171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455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016173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94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42763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982467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3548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1939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24081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170725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036512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67061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789175"/>
            <a:ext cx="10524898" cy="108086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44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76850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88743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36744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51967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533193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6757817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659399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6658357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51063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9764715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46023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20501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97962363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2214775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4972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436649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561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10584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03071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437773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34164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42947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992375"/>
            <a:ext cx="10524898" cy="1080861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011130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1520222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3636560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234493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353576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8340237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21095203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69688916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86931487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6027530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86972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urora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793" y="1122363"/>
            <a:ext cx="10270414" cy="2387600"/>
          </a:xfrm>
        </p:spPr>
        <p:txBody>
          <a:bodyPr anchor="b">
            <a:noAutofit/>
          </a:bodyPr>
          <a:lstStyle>
            <a:lvl1pPr algn="l"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0793" y="3682980"/>
            <a:ext cx="10270414" cy="1655762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10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427920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2779399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782776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416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4556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5258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124263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451148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99551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93076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59817" y="1524000"/>
            <a:ext cx="5181600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3817" y="1524000"/>
            <a:ext cx="4936414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0231" y="6356350"/>
            <a:ext cx="496632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841904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576317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116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377890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142054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77399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9997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43628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40651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34928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26795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04835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3962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18717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42965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6850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8458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4714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249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312644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28224490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311748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789175"/>
            <a:ext cx="10524898" cy="108086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44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55031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13933142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84669486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10656401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4692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11450923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789175"/>
            <a:ext cx="10524898" cy="108086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44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420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urora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32447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782357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992375"/>
            <a:ext cx="10524898" cy="1080861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64173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789175"/>
            <a:ext cx="10524898" cy="108086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44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298400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urora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793" y="1122363"/>
            <a:ext cx="10270414" cy="2387600"/>
          </a:xfrm>
        </p:spPr>
        <p:txBody>
          <a:bodyPr anchor="b">
            <a:noAutofit/>
          </a:bodyPr>
          <a:lstStyle>
            <a:lvl1pPr algn="l"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0793" y="3682980"/>
            <a:ext cx="10270414" cy="1655762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6208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59817" y="1524000"/>
            <a:ext cx="5181600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3817" y="1524000"/>
            <a:ext cx="4936414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0231" y="6356350"/>
            <a:ext cx="496632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00754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723535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4686097"/>
      </p:ext>
    </p:extLst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8894757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7694154"/>
      </p:ext>
    </p:extLst>
  </p:cSld>
  <p:clrMapOvr>
    <a:masterClrMapping/>
  </p:clrMapOvr>
  <p:hf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3406863"/>
      </p:ext>
    </p:extLst>
  </p:cSld>
  <p:clrMapOvr>
    <a:masterClrMapping/>
  </p:clrMapOvr>
  <p:hf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906488"/>
      </p:ext>
    </p:extLst>
  </p:cSld>
  <p:clrMapOvr>
    <a:masterClrMapping/>
  </p:clrMapOvr>
  <p:hf hdr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0585617"/>
      </p:ext>
    </p:extLst>
  </p:cSld>
  <p:clrMapOvr>
    <a:masterClrMapping/>
  </p:clrMapOvr>
  <p:hf hdr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0808565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urora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7303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2370360"/>
      </p:ext>
    </p:extLst>
  </p:cSld>
  <p:clrMapOvr>
    <a:masterClrMapping/>
  </p:clrMapOvr>
  <p:hf hdr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1786253"/>
      </p:ext>
    </p:extLst>
  </p:cSld>
  <p:clrMapOvr>
    <a:masterClrMapping/>
  </p:clrMapOvr>
  <p:hf hdr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0036451"/>
      </p:ext>
    </p:extLst>
  </p:cSld>
  <p:clrMapOvr>
    <a:masterClrMapping/>
  </p:clrMapOvr>
  <p:hf hdr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2275704"/>
      </p:ext>
    </p:extLst>
  </p:cSld>
  <p:clrMapOvr>
    <a:masterClrMapping/>
  </p:clrMapOvr>
  <p:hf hdr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20233024"/>
      </p:ext>
    </p:extLst>
  </p:cSld>
  <p:clrMapOvr>
    <a:masterClrMapping/>
  </p:clrMapOvr>
  <p:hf hdr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38306173"/>
      </p:ext>
    </p:extLst>
  </p:cSld>
  <p:clrMapOvr>
    <a:masterClrMapping/>
  </p:clrMapOvr>
  <p:hf hdr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10/04/2018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19685"/>
      </p:ext>
    </p:extLst>
  </p:cSld>
  <p:clrMapOvr>
    <a:masterClrMapping/>
  </p:clrMapOvr>
  <p:hf hdr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789175"/>
            <a:ext cx="10524898" cy="108086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44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144647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12013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15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935036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9537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7201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97658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6265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66958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3540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3412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374722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3767865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37650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992375"/>
            <a:ext cx="10524898" cy="1080861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512331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764716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801891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0324753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582243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4121775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205999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191657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629030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294759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528254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urora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793" y="1122363"/>
            <a:ext cx="10270414" cy="2387600"/>
          </a:xfrm>
        </p:spPr>
        <p:txBody>
          <a:bodyPr anchor="b">
            <a:noAutofit/>
          </a:bodyPr>
          <a:lstStyle>
            <a:lvl1pPr algn="l"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0793" y="3682980"/>
            <a:ext cx="10270414" cy="1655762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7796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 userDrawn="1">
          <p15:clr>
            <a:srgbClr val="FBAE40"/>
          </p15:clr>
        </p15:guide>
        <p15:guide id="4" pos="7083" userDrawn="1">
          <p15:clr>
            <a:srgbClr val="FBAE40"/>
          </p15:clr>
        </p15:guide>
        <p15:guide id="5" orient="horz" pos="119" userDrawn="1">
          <p15:clr>
            <a:srgbClr val="FBAE40"/>
          </p15:clr>
        </p15:guide>
        <p15:guide id="6" orient="horz" pos="3929" userDrawn="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1670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9017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02568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9041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307084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14186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69525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0767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4988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32179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59817" y="1524000"/>
            <a:ext cx="5181600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3817" y="1524000"/>
            <a:ext cx="4936414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0231" y="6356350"/>
            <a:ext cx="496632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25976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 userDrawn="1">
          <p15:clr>
            <a:srgbClr val="FBAE40"/>
          </p15:clr>
        </p15:guide>
        <p15:guide id="4" pos="7083" userDrawn="1">
          <p15:clr>
            <a:srgbClr val="FBAE40"/>
          </p15:clr>
        </p15:guide>
        <p15:guide id="5" orient="horz" pos="119" userDrawn="1">
          <p15:clr>
            <a:srgbClr val="FBAE40"/>
          </p15:clr>
        </p15:guide>
        <p15:guide id="6" orient="horz" pos="3929" userDrawn="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76237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78408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345454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132309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400936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757769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6148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6661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84154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62669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549380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 userDrawn="1">
          <p15:clr>
            <a:srgbClr val="FBAE40"/>
          </p15:clr>
        </p15:guide>
        <p15:guide id="4" pos="7083" userDrawn="1">
          <p15:clr>
            <a:srgbClr val="FBAE40"/>
          </p15:clr>
        </p15:guide>
        <p15:guide id="5" orient="horz" pos="119" userDrawn="1">
          <p15:clr>
            <a:srgbClr val="FBAE40"/>
          </p15:clr>
        </p15:guide>
        <p15:guide id="6" orient="horz" pos="3929" userDrawn="1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94538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1862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791619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8853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1102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94320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19312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2015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080707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20547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390719"/>
            <a:ext cx="11430000" cy="9983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81000" y="1524000"/>
            <a:ext cx="11430000" cy="4597400"/>
          </a:xfr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buFont typeface="Arial"/>
              <a:buNone/>
              <a:defRPr lang="en-US" sz="2000" b="0" i="0" kern="1200" smtClean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buFont typeface="Arial"/>
              <a:buChar char="•"/>
              <a:defRPr lang="en-US" sz="1800" b="0" i="0" kern="1200" smtClean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/>
              <a:buChar char="•"/>
              <a:defRPr lang="en-US" sz="1600" b="0" i="0" kern="1200" smtClean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/>
              <a:buChar char="•"/>
              <a:defRPr lang="en-US" sz="1400" b="0" i="0" kern="1200" smtClean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/>
              <a:buChar char="•"/>
              <a:defRPr lang="en-US"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marL="6858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Second level</a:t>
            </a:r>
          </a:p>
          <a:p>
            <a:pPr marL="11430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Third level</a:t>
            </a:r>
          </a:p>
          <a:p>
            <a:pPr marL="16002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Fourth level</a:t>
            </a:r>
          </a:p>
          <a:p>
            <a:pPr marL="20574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37535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01306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17874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647479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5074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75542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1986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17041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7946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272269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927789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hyperlink" Target="https://avanade.sharepoint.com/sites/policies/Policies2/Data%20Management/1431_DataManagement.pdf" TargetMode="External"/><Relationship Id="rId5" Type="http://schemas.openxmlformats.org/officeDocument/2006/relationships/slideLayout" Target="../slideLayouts/slideLayout8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7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6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0.xml"/><Relationship Id="rId7" Type="http://schemas.openxmlformats.org/officeDocument/2006/relationships/hyperlink" Target="https://avanade.sharepoint.com/sites/policies/Policies2/Data%20Management/1431_DataManagement.pdf" TargetMode="Externa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7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54.xml"/><Relationship Id="rId21" Type="http://schemas.openxmlformats.org/officeDocument/2006/relationships/slideLayout" Target="../slideLayouts/slideLayout58.xml"/><Relationship Id="rId42" Type="http://schemas.openxmlformats.org/officeDocument/2006/relationships/slideLayout" Target="../slideLayouts/slideLayout79.xml"/><Relationship Id="rId63" Type="http://schemas.openxmlformats.org/officeDocument/2006/relationships/slideLayout" Target="../slideLayouts/slideLayout100.xml"/><Relationship Id="rId84" Type="http://schemas.openxmlformats.org/officeDocument/2006/relationships/slideLayout" Target="../slideLayouts/slideLayout121.xml"/><Relationship Id="rId138" Type="http://schemas.openxmlformats.org/officeDocument/2006/relationships/slideLayout" Target="../slideLayouts/slideLayout175.xml"/><Relationship Id="rId16" Type="http://schemas.openxmlformats.org/officeDocument/2006/relationships/slideLayout" Target="../slideLayouts/slideLayout53.xml"/><Relationship Id="rId107" Type="http://schemas.openxmlformats.org/officeDocument/2006/relationships/slideLayout" Target="../slideLayouts/slideLayout144.xml"/><Relationship Id="rId11" Type="http://schemas.openxmlformats.org/officeDocument/2006/relationships/slideLayout" Target="../slideLayouts/slideLayout48.xml"/><Relationship Id="rId32" Type="http://schemas.openxmlformats.org/officeDocument/2006/relationships/slideLayout" Target="../slideLayouts/slideLayout69.xml"/><Relationship Id="rId37" Type="http://schemas.openxmlformats.org/officeDocument/2006/relationships/slideLayout" Target="../slideLayouts/slideLayout74.xml"/><Relationship Id="rId53" Type="http://schemas.openxmlformats.org/officeDocument/2006/relationships/slideLayout" Target="../slideLayouts/slideLayout90.xml"/><Relationship Id="rId58" Type="http://schemas.openxmlformats.org/officeDocument/2006/relationships/slideLayout" Target="../slideLayouts/slideLayout95.xml"/><Relationship Id="rId74" Type="http://schemas.openxmlformats.org/officeDocument/2006/relationships/slideLayout" Target="../slideLayouts/slideLayout111.xml"/><Relationship Id="rId79" Type="http://schemas.openxmlformats.org/officeDocument/2006/relationships/slideLayout" Target="../slideLayouts/slideLayout116.xml"/><Relationship Id="rId102" Type="http://schemas.openxmlformats.org/officeDocument/2006/relationships/slideLayout" Target="../slideLayouts/slideLayout139.xml"/><Relationship Id="rId123" Type="http://schemas.openxmlformats.org/officeDocument/2006/relationships/slideLayout" Target="../slideLayouts/slideLayout160.xml"/><Relationship Id="rId128" Type="http://schemas.openxmlformats.org/officeDocument/2006/relationships/slideLayout" Target="../slideLayouts/slideLayout165.xml"/><Relationship Id="rId5" Type="http://schemas.openxmlformats.org/officeDocument/2006/relationships/slideLayout" Target="../slideLayouts/slideLayout42.xml"/><Relationship Id="rId90" Type="http://schemas.openxmlformats.org/officeDocument/2006/relationships/slideLayout" Target="../slideLayouts/slideLayout127.xml"/><Relationship Id="rId95" Type="http://schemas.openxmlformats.org/officeDocument/2006/relationships/slideLayout" Target="../slideLayouts/slideLayout132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Relationship Id="rId43" Type="http://schemas.openxmlformats.org/officeDocument/2006/relationships/slideLayout" Target="../slideLayouts/slideLayout80.xml"/><Relationship Id="rId48" Type="http://schemas.openxmlformats.org/officeDocument/2006/relationships/slideLayout" Target="../slideLayouts/slideLayout85.xml"/><Relationship Id="rId64" Type="http://schemas.openxmlformats.org/officeDocument/2006/relationships/slideLayout" Target="../slideLayouts/slideLayout101.xml"/><Relationship Id="rId69" Type="http://schemas.openxmlformats.org/officeDocument/2006/relationships/slideLayout" Target="../slideLayouts/slideLayout106.xml"/><Relationship Id="rId113" Type="http://schemas.openxmlformats.org/officeDocument/2006/relationships/slideLayout" Target="../slideLayouts/slideLayout150.xml"/><Relationship Id="rId118" Type="http://schemas.openxmlformats.org/officeDocument/2006/relationships/slideLayout" Target="../slideLayouts/slideLayout155.xml"/><Relationship Id="rId134" Type="http://schemas.openxmlformats.org/officeDocument/2006/relationships/slideLayout" Target="../slideLayouts/slideLayout171.xml"/><Relationship Id="rId139" Type="http://schemas.openxmlformats.org/officeDocument/2006/relationships/slideLayout" Target="../slideLayouts/slideLayout176.xml"/><Relationship Id="rId80" Type="http://schemas.openxmlformats.org/officeDocument/2006/relationships/slideLayout" Target="../slideLayouts/slideLayout117.xml"/><Relationship Id="rId85" Type="http://schemas.openxmlformats.org/officeDocument/2006/relationships/slideLayout" Target="../slideLayouts/slideLayout122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33" Type="http://schemas.openxmlformats.org/officeDocument/2006/relationships/slideLayout" Target="../slideLayouts/slideLayout70.xml"/><Relationship Id="rId38" Type="http://schemas.openxmlformats.org/officeDocument/2006/relationships/slideLayout" Target="../slideLayouts/slideLayout75.xml"/><Relationship Id="rId59" Type="http://schemas.openxmlformats.org/officeDocument/2006/relationships/slideLayout" Target="../slideLayouts/slideLayout96.xml"/><Relationship Id="rId103" Type="http://schemas.openxmlformats.org/officeDocument/2006/relationships/slideLayout" Target="../slideLayouts/slideLayout140.xml"/><Relationship Id="rId108" Type="http://schemas.openxmlformats.org/officeDocument/2006/relationships/slideLayout" Target="../slideLayouts/slideLayout145.xml"/><Relationship Id="rId124" Type="http://schemas.openxmlformats.org/officeDocument/2006/relationships/slideLayout" Target="../slideLayouts/slideLayout161.xml"/><Relationship Id="rId129" Type="http://schemas.openxmlformats.org/officeDocument/2006/relationships/slideLayout" Target="../slideLayouts/slideLayout166.xml"/><Relationship Id="rId54" Type="http://schemas.openxmlformats.org/officeDocument/2006/relationships/slideLayout" Target="../slideLayouts/slideLayout91.xml"/><Relationship Id="rId70" Type="http://schemas.openxmlformats.org/officeDocument/2006/relationships/slideLayout" Target="../slideLayouts/slideLayout107.xml"/><Relationship Id="rId75" Type="http://schemas.openxmlformats.org/officeDocument/2006/relationships/slideLayout" Target="../slideLayouts/slideLayout112.xml"/><Relationship Id="rId91" Type="http://schemas.openxmlformats.org/officeDocument/2006/relationships/slideLayout" Target="../slideLayouts/slideLayout128.xml"/><Relationship Id="rId96" Type="http://schemas.openxmlformats.org/officeDocument/2006/relationships/slideLayout" Target="../slideLayouts/slideLayout133.xml"/><Relationship Id="rId140" Type="http://schemas.openxmlformats.org/officeDocument/2006/relationships/theme" Target="../theme/theme7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5.xml"/><Relationship Id="rId49" Type="http://schemas.openxmlformats.org/officeDocument/2006/relationships/slideLayout" Target="../slideLayouts/slideLayout86.xml"/><Relationship Id="rId114" Type="http://schemas.openxmlformats.org/officeDocument/2006/relationships/slideLayout" Target="../slideLayouts/slideLayout151.xml"/><Relationship Id="rId119" Type="http://schemas.openxmlformats.org/officeDocument/2006/relationships/slideLayout" Target="../slideLayouts/slideLayout156.xml"/><Relationship Id="rId44" Type="http://schemas.openxmlformats.org/officeDocument/2006/relationships/slideLayout" Target="../slideLayouts/slideLayout81.xml"/><Relationship Id="rId60" Type="http://schemas.openxmlformats.org/officeDocument/2006/relationships/slideLayout" Target="../slideLayouts/slideLayout97.xml"/><Relationship Id="rId65" Type="http://schemas.openxmlformats.org/officeDocument/2006/relationships/slideLayout" Target="../slideLayouts/slideLayout102.xml"/><Relationship Id="rId81" Type="http://schemas.openxmlformats.org/officeDocument/2006/relationships/slideLayout" Target="../slideLayouts/slideLayout118.xml"/><Relationship Id="rId86" Type="http://schemas.openxmlformats.org/officeDocument/2006/relationships/slideLayout" Target="../slideLayouts/slideLayout123.xml"/><Relationship Id="rId130" Type="http://schemas.openxmlformats.org/officeDocument/2006/relationships/slideLayout" Target="../slideLayouts/slideLayout167.xml"/><Relationship Id="rId135" Type="http://schemas.openxmlformats.org/officeDocument/2006/relationships/slideLayout" Target="../slideLayouts/slideLayout172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39" Type="http://schemas.openxmlformats.org/officeDocument/2006/relationships/slideLayout" Target="../slideLayouts/slideLayout76.xml"/><Relationship Id="rId109" Type="http://schemas.openxmlformats.org/officeDocument/2006/relationships/slideLayout" Target="../slideLayouts/slideLayout146.xml"/><Relationship Id="rId34" Type="http://schemas.openxmlformats.org/officeDocument/2006/relationships/slideLayout" Target="../slideLayouts/slideLayout71.xml"/><Relationship Id="rId50" Type="http://schemas.openxmlformats.org/officeDocument/2006/relationships/slideLayout" Target="../slideLayouts/slideLayout87.xml"/><Relationship Id="rId55" Type="http://schemas.openxmlformats.org/officeDocument/2006/relationships/slideLayout" Target="../slideLayouts/slideLayout92.xml"/><Relationship Id="rId76" Type="http://schemas.openxmlformats.org/officeDocument/2006/relationships/slideLayout" Target="../slideLayouts/slideLayout113.xml"/><Relationship Id="rId97" Type="http://schemas.openxmlformats.org/officeDocument/2006/relationships/slideLayout" Target="../slideLayouts/slideLayout134.xml"/><Relationship Id="rId104" Type="http://schemas.openxmlformats.org/officeDocument/2006/relationships/slideLayout" Target="../slideLayouts/slideLayout141.xml"/><Relationship Id="rId120" Type="http://schemas.openxmlformats.org/officeDocument/2006/relationships/slideLayout" Target="../slideLayouts/slideLayout157.xml"/><Relationship Id="rId125" Type="http://schemas.openxmlformats.org/officeDocument/2006/relationships/slideLayout" Target="../slideLayouts/slideLayout162.xml"/><Relationship Id="rId7" Type="http://schemas.openxmlformats.org/officeDocument/2006/relationships/slideLayout" Target="../slideLayouts/slideLayout44.xml"/><Relationship Id="rId71" Type="http://schemas.openxmlformats.org/officeDocument/2006/relationships/slideLayout" Target="../slideLayouts/slideLayout108.xml"/><Relationship Id="rId92" Type="http://schemas.openxmlformats.org/officeDocument/2006/relationships/slideLayout" Target="../slideLayouts/slideLayout129.xml"/><Relationship Id="rId2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6.xml"/><Relationship Id="rId24" Type="http://schemas.openxmlformats.org/officeDocument/2006/relationships/slideLayout" Target="../slideLayouts/slideLayout61.xml"/><Relationship Id="rId40" Type="http://schemas.openxmlformats.org/officeDocument/2006/relationships/slideLayout" Target="../slideLayouts/slideLayout77.xml"/><Relationship Id="rId45" Type="http://schemas.openxmlformats.org/officeDocument/2006/relationships/slideLayout" Target="../slideLayouts/slideLayout82.xml"/><Relationship Id="rId66" Type="http://schemas.openxmlformats.org/officeDocument/2006/relationships/slideLayout" Target="../slideLayouts/slideLayout103.xml"/><Relationship Id="rId87" Type="http://schemas.openxmlformats.org/officeDocument/2006/relationships/slideLayout" Target="../slideLayouts/slideLayout124.xml"/><Relationship Id="rId110" Type="http://schemas.openxmlformats.org/officeDocument/2006/relationships/slideLayout" Target="../slideLayouts/slideLayout147.xml"/><Relationship Id="rId115" Type="http://schemas.openxmlformats.org/officeDocument/2006/relationships/slideLayout" Target="../slideLayouts/slideLayout152.xml"/><Relationship Id="rId131" Type="http://schemas.openxmlformats.org/officeDocument/2006/relationships/slideLayout" Target="../slideLayouts/slideLayout168.xml"/><Relationship Id="rId136" Type="http://schemas.openxmlformats.org/officeDocument/2006/relationships/slideLayout" Target="../slideLayouts/slideLayout173.xml"/><Relationship Id="rId61" Type="http://schemas.openxmlformats.org/officeDocument/2006/relationships/slideLayout" Target="../slideLayouts/slideLayout98.xml"/><Relationship Id="rId82" Type="http://schemas.openxmlformats.org/officeDocument/2006/relationships/slideLayout" Target="../slideLayouts/slideLayout119.xml"/><Relationship Id="rId1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51.xml"/><Relationship Id="rId30" Type="http://schemas.openxmlformats.org/officeDocument/2006/relationships/slideLayout" Target="../slideLayouts/slideLayout67.xml"/><Relationship Id="rId35" Type="http://schemas.openxmlformats.org/officeDocument/2006/relationships/slideLayout" Target="../slideLayouts/slideLayout72.xml"/><Relationship Id="rId56" Type="http://schemas.openxmlformats.org/officeDocument/2006/relationships/slideLayout" Target="../slideLayouts/slideLayout93.xml"/><Relationship Id="rId77" Type="http://schemas.openxmlformats.org/officeDocument/2006/relationships/slideLayout" Target="../slideLayouts/slideLayout114.xml"/><Relationship Id="rId100" Type="http://schemas.openxmlformats.org/officeDocument/2006/relationships/slideLayout" Target="../slideLayouts/slideLayout137.xml"/><Relationship Id="rId105" Type="http://schemas.openxmlformats.org/officeDocument/2006/relationships/slideLayout" Target="../slideLayouts/slideLayout142.xml"/><Relationship Id="rId126" Type="http://schemas.openxmlformats.org/officeDocument/2006/relationships/slideLayout" Target="../slideLayouts/slideLayout163.xml"/><Relationship Id="rId8" Type="http://schemas.openxmlformats.org/officeDocument/2006/relationships/slideLayout" Target="../slideLayouts/slideLayout45.xml"/><Relationship Id="rId51" Type="http://schemas.openxmlformats.org/officeDocument/2006/relationships/slideLayout" Target="../slideLayouts/slideLayout88.xml"/><Relationship Id="rId72" Type="http://schemas.openxmlformats.org/officeDocument/2006/relationships/slideLayout" Target="../slideLayouts/slideLayout109.xml"/><Relationship Id="rId93" Type="http://schemas.openxmlformats.org/officeDocument/2006/relationships/slideLayout" Target="../slideLayouts/slideLayout130.xml"/><Relationship Id="rId98" Type="http://schemas.openxmlformats.org/officeDocument/2006/relationships/slideLayout" Target="../slideLayouts/slideLayout135.xml"/><Relationship Id="rId121" Type="http://schemas.openxmlformats.org/officeDocument/2006/relationships/slideLayout" Target="../slideLayouts/slideLayout158.xml"/><Relationship Id="rId3" Type="http://schemas.openxmlformats.org/officeDocument/2006/relationships/slideLayout" Target="../slideLayouts/slideLayout40.xml"/><Relationship Id="rId25" Type="http://schemas.openxmlformats.org/officeDocument/2006/relationships/slideLayout" Target="../slideLayouts/slideLayout62.xml"/><Relationship Id="rId46" Type="http://schemas.openxmlformats.org/officeDocument/2006/relationships/slideLayout" Target="../slideLayouts/slideLayout83.xml"/><Relationship Id="rId67" Type="http://schemas.openxmlformats.org/officeDocument/2006/relationships/slideLayout" Target="../slideLayouts/slideLayout104.xml"/><Relationship Id="rId116" Type="http://schemas.openxmlformats.org/officeDocument/2006/relationships/slideLayout" Target="../slideLayouts/slideLayout153.xml"/><Relationship Id="rId137" Type="http://schemas.openxmlformats.org/officeDocument/2006/relationships/slideLayout" Target="../slideLayouts/slideLayout174.xml"/><Relationship Id="rId20" Type="http://schemas.openxmlformats.org/officeDocument/2006/relationships/slideLayout" Target="../slideLayouts/slideLayout57.xml"/><Relationship Id="rId41" Type="http://schemas.openxmlformats.org/officeDocument/2006/relationships/slideLayout" Target="../slideLayouts/slideLayout78.xml"/><Relationship Id="rId62" Type="http://schemas.openxmlformats.org/officeDocument/2006/relationships/slideLayout" Target="../slideLayouts/slideLayout99.xml"/><Relationship Id="rId83" Type="http://schemas.openxmlformats.org/officeDocument/2006/relationships/slideLayout" Target="../slideLayouts/slideLayout120.xml"/><Relationship Id="rId88" Type="http://schemas.openxmlformats.org/officeDocument/2006/relationships/slideLayout" Target="../slideLayouts/slideLayout125.xml"/><Relationship Id="rId111" Type="http://schemas.openxmlformats.org/officeDocument/2006/relationships/slideLayout" Target="../slideLayouts/slideLayout148.xml"/><Relationship Id="rId132" Type="http://schemas.openxmlformats.org/officeDocument/2006/relationships/slideLayout" Target="../slideLayouts/slideLayout169.xml"/><Relationship Id="rId15" Type="http://schemas.openxmlformats.org/officeDocument/2006/relationships/slideLayout" Target="../slideLayouts/slideLayout52.xml"/><Relationship Id="rId36" Type="http://schemas.openxmlformats.org/officeDocument/2006/relationships/slideLayout" Target="../slideLayouts/slideLayout73.xml"/><Relationship Id="rId57" Type="http://schemas.openxmlformats.org/officeDocument/2006/relationships/slideLayout" Target="../slideLayouts/slideLayout94.xml"/><Relationship Id="rId106" Type="http://schemas.openxmlformats.org/officeDocument/2006/relationships/slideLayout" Target="../slideLayouts/slideLayout143.xml"/><Relationship Id="rId127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47.xml"/><Relationship Id="rId31" Type="http://schemas.openxmlformats.org/officeDocument/2006/relationships/slideLayout" Target="../slideLayouts/slideLayout68.xml"/><Relationship Id="rId52" Type="http://schemas.openxmlformats.org/officeDocument/2006/relationships/slideLayout" Target="../slideLayouts/slideLayout89.xml"/><Relationship Id="rId73" Type="http://schemas.openxmlformats.org/officeDocument/2006/relationships/slideLayout" Target="../slideLayouts/slideLayout110.xml"/><Relationship Id="rId78" Type="http://schemas.openxmlformats.org/officeDocument/2006/relationships/slideLayout" Target="../slideLayouts/slideLayout115.xml"/><Relationship Id="rId94" Type="http://schemas.openxmlformats.org/officeDocument/2006/relationships/slideLayout" Target="../slideLayouts/slideLayout131.xml"/><Relationship Id="rId99" Type="http://schemas.openxmlformats.org/officeDocument/2006/relationships/slideLayout" Target="../slideLayouts/slideLayout136.xml"/><Relationship Id="rId101" Type="http://schemas.openxmlformats.org/officeDocument/2006/relationships/slideLayout" Target="../slideLayouts/slideLayout138.xml"/><Relationship Id="rId122" Type="http://schemas.openxmlformats.org/officeDocument/2006/relationships/slideLayout" Target="../slideLayouts/slideLayout159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63.xml"/><Relationship Id="rId47" Type="http://schemas.openxmlformats.org/officeDocument/2006/relationships/slideLayout" Target="../slideLayouts/slideLayout84.xml"/><Relationship Id="rId68" Type="http://schemas.openxmlformats.org/officeDocument/2006/relationships/slideLayout" Target="../slideLayouts/slideLayout105.xml"/><Relationship Id="rId89" Type="http://schemas.openxmlformats.org/officeDocument/2006/relationships/slideLayout" Target="../slideLayouts/slideLayout126.xml"/><Relationship Id="rId112" Type="http://schemas.openxmlformats.org/officeDocument/2006/relationships/slideLayout" Target="../slideLayouts/slideLayout149.xml"/><Relationship Id="rId133" Type="http://schemas.openxmlformats.org/officeDocument/2006/relationships/slideLayout" Target="../slideLayouts/slideLayout1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9248" y="2083305"/>
            <a:ext cx="7333503" cy="2691389"/>
          </a:xfrm>
          <a:prstGeom prst="rect">
            <a:avLst/>
          </a:prstGeom>
        </p:spPr>
      </p:pic>
      <p:sp>
        <p:nvSpPr>
          <p:cNvPr id="11" name="Rectangle 5"/>
          <p:cNvSpPr txBox="1">
            <a:spLocks noChangeArrowheads="1"/>
          </p:cNvSpPr>
          <p:nvPr/>
        </p:nvSpPr>
        <p:spPr bwMode="auto">
          <a:xfrm>
            <a:off x="4731663" y="6600908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©2017 Avanade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50387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</p:sldLayoutIdLst>
  <p:transition>
    <p:fade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6853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6" r:id="rId2"/>
  </p:sldLayoutIdLst>
  <p:transition>
    <p:fade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vanadeLogoNoTM_AWColor_RGB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639" y="6069204"/>
            <a:ext cx="1494933" cy="54863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96600" y="6584960"/>
            <a:ext cx="457200" cy="266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8" name="Rectangle 5"/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©2017 Avanade Inc. All Rights Reserved.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11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60793" y="0"/>
            <a:ext cx="10270414" cy="203287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B414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093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59" r:id="rId2"/>
    <p:sldLayoutId id="2147483761" r:id="rId3"/>
    <p:sldLayoutId id="2147483762" r:id="rId4"/>
    <p:sldLayoutId id="2147483763" r:id="rId5"/>
    <p:sldLayoutId id="2147483770" r:id="rId6"/>
    <p:sldLayoutId id="2147483771" r:id="rId7"/>
    <p:sldLayoutId id="2147483785" r:id="rId8"/>
  </p:sldLayoutIdLst>
  <p:transition>
    <p:fade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96600" y="6584960"/>
            <a:ext cx="457200" cy="266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Rectangle 5"/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 dirty="0" smtClean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Accenture </a:t>
            </a:r>
            <a:r>
              <a:rPr lang="en-US" sz="7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Inc. All Rights Reserved.</a:t>
            </a:r>
          </a:p>
        </p:txBody>
      </p:sp>
      <p:pic>
        <p:nvPicPr>
          <p:cNvPr id="14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810" y="6094159"/>
            <a:ext cx="1170624" cy="333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2162" y="6094159"/>
            <a:ext cx="1269045" cy="35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011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50" r:id="rId2"/>
    <p:sldLayoutId id="2147483719" r:id="rId3"/>
    <p:sldLayoutId id="2147483722" r:id="rId4"/>
    <p:sldLayoutId id="2147483723" r:id="rId5"/>
    <p:sldLayoutId id="2147483751" r:id="rId6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8875659" y="6272986"/>
            <a:ext cx="241590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&lt;Restricted&gt;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7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96600" y="6584960"/>
            <a:ext cx="457200" cy="266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9" name="Picture 8" descr="AvanadeLogoNoTM_AWColor_RGB.png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639" y="6069204"/>
            <a:ext cx="1494933" cy="548639"/>
          </a:xfrm>
          <a:prstGeom prst="rect">
            <a:avLst/>
          </a:prstGeom>
        </p:spPr>
      </p:pic>
      <p:sp>
        <p:nvSpPr>
          <p:cNvPr id="11" name="Rectangle 5"/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©2017 Avanade Inc. All Rights Reserved.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960793" y="0"/>
            <a:ext cx="10270414" cy="203287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B414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012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5" r:id="rId2"/>
    <p:sldLayoutId id="2147483767" r:id="rId3"/>
    <p:sldLayoutId id="2147483768" r:id="rId4"/>
    <p:sldLayoutId id="2147483769" r:id="rId5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10/04/2018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7515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3612799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  <p:sldLayoutId id="2147483821" r:id="rId18"/>
    <p:sldLayoutId id="2147483822" r:id="rId19"/>
    <p:sldLayoutId id="2147483823" r:id="rId20"/>
    <p:sldLayoutId id="2147483824" r:id="rId21"/>
    <p:sldLayoutId id="2147483825" r:id="rId22"/>
    <p:sldLayoutId id="2147483826" r:id="rId23"/>
    <p:sldLayoutId id="2147483827" r:id="rId24"/>
    <p:sldLayoutId id="2147483828" r:id="rId25"/>
    <p:sldLayoutId id="2147483829" r:id="rId26"/>
    <p:sldLayoutId id="2147483830" r:id="rId27"/>
    <p:sldLayoutId id="2147483831" r:id="rId28"/>
    <p:sldLayoutId id="2147483832" r:id="rId29"/>
    <p:sldLayoutId id="2147483833" r:id="rId30"/>
    <p:sldLayoutId id="2147483834" r:id="rId31"/>
    <p:sldLayoutId id="2147483835" r:id="rId32"/>
    <p:sldLayoutId id="2147483836" r:id="rId33"/>
    <p:sldLayoutId id="2147483837" r:id="rId34"/>
    <p:sldLayoutId id="2147483838" r:id="rId35"/>
    <p:sldLayoutId id="2147483839" r:id="rId36"/>
    <p:sldLayoutId id="2147483840" r:id="rId37"/>
    <p:sldLayoutId id="2147483841" r:id="rId38"/>
    <p:sldLayoutId id="2147483842" r:id="rId39"/>
    <p:sldLayoutId id="2147483843" r:id="rId40"/>
    <p:sldLayoutId id="2147483844" r:id="rId41"/>
    <p:sldLayoutId id="2147483845" r:id="rId42"/>
    <p:sldLayoutId id="2147483846" r:id="rId43"/>
    <p:sldLayoutId id="2147483847" r:id="rId44"/>
    <p:sldLayoutId id="2147483848" r:id="rId45"/>
    <p:sldLayoutId id="2147483849" r:id="rId46"/>
    <p:sldLayoutId id="2147483850" r:id="rId47"/>
    <p:sldLayoutId id="2147483851" r:id="rId48"/>
    <p:sldLayoutId id="2147483852" r:id="rId49"/>
    <p:sldLayoutId id="2147483853" r:id="rId50"/>
    <p:sldLayoutId id="2147483854" r:id="rId51"/>
    <p:sldLayoutId id="2147483855" r:id="rId52"/>
    <p:sldLayoutId id="2147483856" r:id="rId53"/>
    <p:sldLayoutId id="2147483857" r:id="rId54"/>
    <p:sldLayoutId id="2147483858" r:id="rId55"/>
    <p:sldLayoutId id="2147483859" r:id="rId56"/>
    <p:sldLayoutId id="2147483860" r:id="rId57"/>
    <p:sldLayoutId id="2147483861" r:id="rId58"/>
    <p:sldLayoutId id="2147483862" r:id="rId59"/>
    <p:sldLayoutId id="2147483863" r:id="rId60"/>
    <p:sldLayoutId id="2147483864" r:id="rId61"/>
    <p:sldLayoutId id="2147483865" r:id="rId62"/>
    <p:sldLayoutId id="2147483866" r:id="rId63"/>
    <p:sldLayoutId id="2147483867" r:id="rId64"/>
    <p:sldLayoutId id="2147483868" r:id="rId65"/>
    <p:sldLayoutId id="2147483869" r:id="rId66"/>
    <p:sldLayoutId id="2147483870" r:id="rId67"/>
    <p:sldLayoutId id="2147483871" r:id="rId68"/>
    <p:sldLayoutId id="2147483872" r:id="rId69"/>
    <p:sldLayoutId id="2147483873" r:id="rId70"/>
    <p:sldLayoutId id="2147483874" r:id="rId71"/>
    <p:sldLayoutId id="2147483875" r:id="rId72"/>
    <p:sldLayoutId id="2147483876" r:id="rId73"/>
    <p:sldLayoutId id="2147483877" r:id="rId74"/>
    <p:sldLayoutId id="2147483878" r:id="rId75"/>
    <p:sldLayoutId id="2147483879" r:id="rId76"/>
    <p:sldLayoutId id="2147483880" r:id="rId77"/>
    <p:sldLayoutId id="2147483881" r:id="rId78"/>
    <p:sldLayoutId id="2147483882" r:id="rId79"/>
    <p:sldLayoutId id="2147483883" r:id="rId80"/>
    <p:sldLayoutId id="2147483884" r:id="rId81"/>
    <p:sldLayoutId id="2147483885" r:id="rId82"/>
    <p:sldLayoutId id="2147483886" r:id="rId83"/>
    <p:sldLayoutId id="2147483887" r:id="rId84"/>
    <p:sldLayoutId id="2147483888" r:id="rId85"/>
    <p:sldLayoutId id="2147483889" r:id="rId86"/>
    <p:sldLayoutId id="2147483890" r:id="rId87"/>
    <p:sldLayoutId id="2147483891" r:id="rId88"/>
    <p:sldLayoutId id="2147483892" r:id="rId89"/>
    <p:sldLayoutId id="2147483893" r:id="rId90"/>
    <p:sldLayoutId id="2147483894" r:id="rId91"/>
    <p:sldLayoutId id="2147483895" r:id="rId92"/>
    <p:sldLayoutId id="2147483896" r:id="rId93"/>
    <p:sldLayoutId id="2147483897" r:id="rId94"/>
    <p:sldLayoutId id="2147483898" r:id="rId95"/>
    <p:sldLayoutId id="2147483899" r:id="rId96"/>
    <p:sldLayoutId id="2147483900" r:id="rId97"/>
    <p:sldLayoutId id="2147483901" r:id="rId98"/>
    <p:sldLayoutId id="2147483902" r:id="rId99"/>
    <p:sldLayoutId id="2147483903" r:id="rId100"/>
    <p:sldLayoutId id="2147483904" r:id="rId101"/>
    <p:sldLayoutId id="2147483905" r:id="rId102"/>
    <p:sldLayoutId id="2147483906" r:id="rId103"/>
    <p:sldLayoutId id="2147483907" r:id="rId104"/>
    <p:sldLayoutId id="2147483908" r:id="rId105"/>
    <p:sldLayoutId id="2147483909" r:id="rId106"/>
    <p:sldLayoutId id="2147483910" r:id="rId107"/>
    <p:sldLayoutId id="2147483911" r:id="rId108"/>
    <p:sldLayoutId id="2147483912" r:id="rId109"/>
    <p:sldLayoutId id="2147483913" r:id="rId110"/>
    <p:sldLayoutId id="2147483914" r:id="rId111"/>
    <p:sldLayoutId id="2147483915" r:id="rId112"/>
    <p:sldLayoutId id="2147483916" r:id="rId113"/>
    <p:sldLayoutId id="2147483917" r:id="rId114"/>
    <p:sldLayoutId id="2147483918" r:id="rId115"/>
    <p:sldLayoutId id="2147483919" r:id="rId116"/>
    <p:sldLayoutId id="2147483920" r:id="rId117"/>
    <p:sldLayoutId id="2147483921" r:id="rId118"/>
    <p:sldLayoutId id="2147483922" r:id="rId119"/>
    <p:sldLayoutId id="2147483923" r:id="rId120"/>
    <p:sldLayoutId id="2147483924" r:id="rId121"/>
    <p:sldLayoutId id="2147483925" r:id="rId122"/>
    <p:sldLayoutId id="2147483926" r:id="rId123"/>
    <p:sldLayoutId id="2147483927" r:id="rId124"/>
    <p:sldLayoutId id="2147483928" r:id="rId125"/>
    <p:sldLayoutId id="2147483929" r:id="rId126"/>
    <p:sldLayoutId id="2147483930" r:id="rId127"/>
    <p:sldLayoutId id="2147483931" r:id="rId128"/>
    <p:sldLayoutId id="2147483932" r:id="rId129"/>
    <p:sldLayoutId id="2147483933" r:id="rId130"/>
    <p:sldLayoutId id="2147483934" r:id="rId131"/>
    <p:sldLayoutId id="2147483935" r:id="rId132"/>
    <p:sldLayoutId id="2147483936" r:id="rId133"/>
    <p:sldLayoutId id="2147483937" r:id="rId134"/>
    <p:sldLayoutId id="2147483938" r:id="rId135"/>
    <p:sldLayoutId id="2147483939" r:id="rId136"/>
    <p:sldLayoutId id="2147483940" r:id="rId137"/>
    <p:sldLayoutId id="2147483941" r:id="rId138"/>
    <p:sldLayoutId id="2147483943" r:id="rId139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75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ngular/angularfire2" TargetMode="External"/><Relationship Id="rId1" Type="http://schemas.openxmlformats.org/officeDocument/2006/relationships/slideLayout" Target="../slideLayouts/slideLayout17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7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Anatomia Avançada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Serviços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114084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4704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É uma classe para requisições REST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Ele implementa os verbos HTTP (GET, PUT, POST, DELETE e </a:t>
            </a:r>
            <a:r>
              <a:rPr lang="pt-BR" dirty="0" err="1" smtClean="0"/>
              <a:t>etc</a:t>
            </a:r>
            <a:r>
              <a:rPr lang="pt-BR" dirty="0" smtClean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Toda requisição retorna um observador ou uma promessa (</a:t>
            </a:r>
            <a:r>
              <a:rPr lang="pt-BR" dirty="0" err="1" smtClean="0"/>
              <a:t>Observables</a:t>
            </a:r>
            <a:r>
              <a:rPr lang="pt-BR" dirty="0" smtClean="0"/>
              <a:t> ou </a:t>
            </a:r>
            <a:r>
              <a:rPr lang="pt-BR" dirty="0" err="1" smtClean="0"/>
              <a:t>Promises</a:t>
            </a:r>
            <a:r>
              <a:rPr lang="pt-BR" dirty="0" smtClean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Todas as requisições são assíncronas, sendo necessário sempre informar uma função de </a:t>
            </a:r>
            <a:r>
              <a:rPr lang="pt-BR" dirty="0" err="1" smtClean="0"/>
              <a:t>Callback</a:t>
            </a:r>
            <a:r>
              <a:rPr lang="pt-BR" dirty="0" smtClean="0"/>
              <a:t> para o retorno da requisição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classe</a:t>
            </a:r>
            <a:r>
              <a:rPr lang="en-US" dirty="0" smtClean="0"/>
              <a:t> </a:t>
            </a:r>
            <a:r>
              <a:rPr lang="en-US" dirty="0" err="1" smtClean="0"/>
              <a:t>HttpClient</a:t>
            </a:r>
            <a:r>
              <a:rPr lang="en-US" dirty="0" smtClean="0"/>
              <a:t> do Angular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4419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360218"/>
          </a:xfrm>
        </p:spPr>
        <p:txBody>
          <a:bodyPr/>
          <a:lstStyle/>
          <a:p>
            <a:r>
              <a:rPr lang="pt-BR" dirty="0" smtClean="0"/>
              <a:t>Como fazer uma requisição com o serviço </a:t>
            </a:r>
            <a:r>
              <a:rPr lang="pt-BR" dirty="0" err="1" smtClean="0"/>
              <a:t>HttpClient</a:t>
            </a:r>
            <a:r>
              <a:rPr lang="pt-BR" dirty="0"/>
              <a:t>:</a:t>
            </a: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classe</a:t>
            </a:r>
            <a:r>
              <a:rPr lang="en-US" dirty="0" smtClean="0"/>
              <a:t> </a:t>
            </a:r>
            <a:r>
              <a:rPr lang="en-US" dirty="0" err="1" smtClean="0"/>
              <a:t>HttpClient</a:t>
            </a:r>
            <a:r>
              <a:rPr lang="en-US" dirty="0" smtClean="0"/>
              <a:t> do Angular</a:t>
            </a:r>
            <a:endParaRPr lang="en-US" dirty="0"/>
          </a:p>
        </p:txBody>
      </p:sp>
      <p:sp>
        <p:nvSpPr>
          <p:cNvPr id="2" name="Retângulo 1"/>
          <p:cNvSpPr/>
          <p:nvPr/>
        </p:nvSpPr>
        <p:spPr>
          <a:xfrm>
            <a:off x="960792" y="2721119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fazerRequisicao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pt-BR" sz="1600" dirty="0" smtClean="0">
                <a:solidFill>
                  <a:srgbClr val="C586C0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pt-B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</a:t>
            </a:r>
            <a:r>
              <a:rPr lang="pt-B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get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sua_url_aqui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960793" y="2360901"/>
            <a:ext cx="5079790" cy="3602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Requisição GET:</a:t>
            </a:r>
          </a:p>
        </p:txBody>
      </p:sp>
      <p:sp>
        <p:nvSpPr>
          <p:cNvPr id="9" name="Retângulo 8"/>
          <p:cNvSpPr/>
          <p:nvPr/>
        </p:nvSpPr>
        <p:spPr>
          <a:xfrm>
            <a:off x="960791" y="4272551"/>
            <a:ext cx="674233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fazerRequisicao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pt-BR" sz="1600" dirty="0" smtClean="0">
                <a:solidFill>
                  <a:srgbClr val="C586C0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pt-B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</a:t>
            </a:r>
            <a:r>
              <a:rPr lang="pt-B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post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sua_url_aqui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dados_post_enviar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960793" y="3912333"/>
            <a:ext cx="5079790" cy="3602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Requisição POST:</a:t>
            </a:r>
          </a:p>
        </p:txBody>
      </p:sp>
      <p:sp>
        <p:nvSpPr>
          <p:cNvPr id="11" name="Content Placeholder 6"/>
          <p:cNvSpPr txBox="1">
            <a:spLocks/>
          </p:cNvSpPr>
          <p:nvPr/>
        </p:nvSpPr>
        <p:spPr>
          <a:xfrm>
            <a:off x="5675850" y="2632799"/>
            <a:ext cx="4576514" cy="10076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 verbo DELETE é nesse mesmo formato, precisando apenas da URL, sem dados no corpo da requisição.</a:t>
            </a:r>
          </a:p>
        </p:txBody>
      </p:sp>
      <p:sp>
        <p:nvSpPr>
          <p:cNvPr id="12" name="Content Placeholder 6"/>
          <p:cNvSpPr txBox="1">
            <a:spLocks/>
          </p:cNvSpPr>
          <p:nvPr/>
        </p:nvSpPr>
        <p:spPr>
          <a:xfrm>
            <a:off x="7703126" y="4184231"/>
            <a:ext cx="4271714" cy="10076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 verbo PUT é nesse mesmo formato, podendo informar a URL e dados do corpo da requisição.</a:t>
            </a:r>
          </a:p>
        </p:txBody>
      </p:sp>
    </p:spTree>
    <p:extLst>
      <p:ext uri="{BB962C8B-B14F-4D97-AF65-F5344CB8AC3E}">
        <p14:creationId xmlns:p14="http://schemas.microsoft.com/office/powerpoint/2010/main" val="4939479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470400"/>
          </a:xfrm>
        </p:spPr>
        <p:txBody>
          <a:bodyPr/>
          <a:lstStyle/>
          <a:p>
            <a:r>
              <a:rPr lang="pt-BR" dirty="0" smtClean="0"/>
              <a:t>O que estes métodos do serviço </a:t>
            </a:r>
            <a:r>
              <a:rPr lang="pt-BR" dirty="0" err="1" smtClean="0"/>
              <a:t>HttpClient</a:t>
            </a:r>
            <a:r>
              <a:rPr lang="pt-BR" dirty="0" smtClean="0"/>
              <a:t> retornam?</a:t>
            </a:r>
          </a:p>
          <a:p>
            <a:endParaRPr lang="pt-BR" dirty="0"/>
          </a:p>
          <a:p>
            <a:r>
              <a:rPr lang="pt-BR" dirty="0" smtClean="0"/>
              <a:t>Eles retornam um </a:t>
            </a:r>
            <a:r>
              <a:rPr lang="pt-BR" dirty="0" err="1" smtClean="0"/>
              <a:t>Observable</a:t>
            </a:r>
            <a:r>
              <a:rPr lang="pt-BR" dirty="0" smtClean="0"/>
              <a:t>. Estes também têm o comportamento de uma </a:t>
            </a:r>
            <a:r>
              <a:rPr lang="pt-BR" dirty="0" err="1" smtClean="0"/>
              <a:t>Promise</a:t>
            </a:r>
            <a:r>
              <a:rPr lang="pt-BR" dirty="0" smtClean="0"/>
              <a:t>, mas eles implementam recursos reativos.</a:t>
            </a:r>
          </a:p>
          <a:p>
            <a:endParaRPr lang="pt-BR" dirty="0"/>
          </a:p>
          <a:p>
            <a:r>
              <a:rPr lang="pt-BR" dirty="0" smtClean="0"/>
              <a:t>Um exemplo de serviço reativo que implementa </a:t>
            </a:r>
            <a:r>
              <a:rPr lang="pt-BR" dirty="0" err="1" smtClean="0"/>
              <a:t>Observables</a:t>
            </a:r>
            <a:r>
              <a:rPr lang="pt-BR" dirty="0" smtClean="0"/>
              <a:t> é o </a:t>
            </a:r>
            <a:r>
              <a:rPr lang="pt-BR" dirty="0" err="1" smtClean="0"/>
              <a:t>AngularFire</a:t>
            </a:r>
            <a:r>
              <a:rPr lang="pt-BR" dirty="0" smtClean="0"/>
              <a:t> 2, biblioteca de acesso ao </a:t>
            </a:r>
            <a:r>
              <a:rPr lang="pt-BR" dirty="0" err="1" smtClean="0"/>
              <a:t>Firebase</a:t>
            </a:r>
            <a:r>
              <a:rPr lang="pt-BR" dirty="0" smtClean="0"/>
              <a:t> 2, da Google. </a:t>
            </a:r>
            <a:r>
              <a:rPr lang="pt-BR" dirty="0"/>
              <a:t>Na página </a:t>
            </a:r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github.com/angular/angularfire2</a:t>
            </a:r>
            <a:r>
              <a:rPr lang="pt-BR" dirty="0" smtClean="0"/>
              <a:t> há todo o passo-a-passo de uso no Angular.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classe</a:t>
            </a:r>
            <a:r>
              <a:rPr lang="en-US" dirty="0" smtClean="0"/>
              <a:t> </a:t>
            </a:r>
            <a:r>
              <a:rPr lang="en-US" dirty="0" err="1" smtClean="0"/>
              <a:t>HttpClient</a:t>
            </a:r>
            <a:r>
              <a:rPr lang="en-US" dirty="0" smtClean="0"/>
              <a:t> do Angular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381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470400"/>
          </a:xfrm>
        </p:spPr>
        <p:txBody>
          <a:bodyPr/>
          <a:lstStyle/>
          <a:p>
            <a:r>
              <a:rPr lang="pt-BR" dirty="0" err="1" smtClean="0"/>
              <a:t>Promises</a:t>
            </a:r>
            <a:r>
              <a:rPr lang="pt-BR" dirty="0" smtClean="0"/>
              <a:t> são promessas de retorno de uma chamada assíncrona. Ela geralmente é utilizada como retorno de uma chamada HTTP.</a:t>
            </a:r>
          </a:p>
          <a:p>
            <a:endParaRPr lang="pt-BR" dirty="0" smtClean="0"/>
          </a:p>
          <a:p>
            <a:r>
              <a:rPr lang="pt-BR" dirty="0" smtClean="0"/>
              <a:t>Toda </a:t>
            </a:r>
            <a:r>
              <a:rPr lang="pt-BR" dirty="0" err="1" smtClean="0"/>
              <a:t>Promise</a:t>
            </a:r>
            <a:r>
              <a:rPr lang="pt-BR" dirty="0" smtClean="0"/>
              <a:t> tem dois call-backs: </a:t>
            </a:r>
            <a:r>
              <a:rPr lang="pt-BR" b="1" i="1" dirty="0" err="1" smtClean="0">
                <a:latin typeface="Consolas" panose="020B0609020204030204" pitchFamily="49" charset="0"/>
              </a:rPr>
              <a:t>then</a:t>
            </a:r>
            <a:r>
              <a:rPr lang="pt-BR" dirty="0" smtClean="0"/>
              <a:t> e </a:t>
            </a:r>
            <a:r>
              <a:rPr lang="pt-BR" b="1" i="1" dirty="0" smtClean="0">
                <a:latin typeface="Consolas" panose="020B0609020204030204" pitchFamily="49" charset="0"/>
              </a:rPr>
              <a:t>catch</a:t>
            </a:r>
            <a:r>
              <a:rPr lang="pt-BR" dirty="0" smtClean="0"/>
              <a:t>.</a:t>
            </a:r>
          </a:p>
          <a:p>
            <a:endParaRPr lang="pt-BR" dirty="0"/>
          </a:p>
          <a:p>
            <a:r>
              <a:rPr lang="pt-BR" dirty="0" smtClean="0"/>
              <a:t>O </a:t>
            </a:r>
            <a:r>
              <a:rPr lang="pt-BR" b="1" i="1" dirty="0" err="1" smtClean="0">
                <a:latin typeface="Consolas" panose="020B0609020204030204" pitchFamily="49" charset="0"/>
              </a:rPr>
              <a:t>then</a:t>
            </a:r>
            <a:r>
              <a:rPr lang="pt-BR" dirty="0" smtClean="0"/>
              <a:t> ocorre quando uma chamada é bem-sucedida.</a:t>
            </a:r>
          </a:p>
          <a:p>
            <a:endParaRPr lang="pt-BR" dirty="0" smtClean="0"/>
          </a:p>
          <a:p>
            <a:r>
              <a:rPr lang="pt-BR" dirty="0" smtClean="0"/>
              <a:t>O </a:t>
            </a:r>
            <a:r>
              <a:rPr lang="pt-BR" b="1" i="1" dirty="0" smtClean="0">
                <a:latin typeface="Consolas" panose="020B0609020204030204" pitchFamily="49" charset="0"/>
              </a:rPr>
              <a:t>catch</a:t>
            </a:r>
            <a:r>
              <a:rPr lang="pt-BR" dirty="0" smtClean="0"/>
              <a:t> ocorre quando houver um erro no processamento da chamada.</a:t>
            </a:r>
            <a:endParaRPr lang="pt-BR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3502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360218"/>
          </a:xfrm>
        </p:spPr>
        <p:txBody>
          <a:bodyPr/>
          <a:lstStyle/>
          <a:p>
            <a:r>
              <a:rPr lang="pt-BR" dirty="0" smtClean="0"/>
              <a:t>Exemplo do uso de uma </a:t>
            </a:r>
            <a:r>
              <a:rPr lang="pt-BR" dirty="0" err="1" smtClean="0"/>
              <a:t>Promise</a:t>
            </a:r>
            <a:r>
              <a:rPr lang="pt-BR" dirty="0" smtClean="0"/>
              <a:t> baseada no </a:t>
            </a:r>
            <a:r>
              <a:rPr lang="pt-BR" dirty="0" err="1" smtClean="0"/>
              <a:t>get</a:t>
            </a:r>
            <a:r>
              <a:rPr lang="pt-BR" dirty="0" smtClean="0"/>
              <a:t> do </a:t>
            </a:r>
            <a:r>
              <a:rPr lang="pt-BR" dirty="0" err="1" smtClean="0"/>
              <a:t>HttpClient</a:t>
            </a:r>
            <a:r>
              <a:rPr lang="pt-BR" dirty="0" smtClean="0"/>
              <a:t>: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Promises</a:t>
            </a:r>
            <a:endParaRPr lang="en-US" dirty="0"/>
          </a:p>
        </p:txBody>
      </p:sp>
      <p:sp>
        <p:nvSpPr>
          <p:cNvPr id="5" name="Retângulo 4"/>
          <p:cNvSpPr/>
          <p:nvPr/>
        </p:nvSpPr>
        <p:spPr>
          <a:xfrm>
            <a:off x="951556" y="2554864"/>
            <a:ext cx="58833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fazerRequisicao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pt-BR" sz="1600" dirty="0" smtClean="0">
                <a:solidFill>
                  <a:srgbClr val="C586C0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pt-B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</a:t>
            </a:r>
            <a:r>
              <a:rPr lang="pt-B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get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sua_url_aqui</a:t>
            </a:r>
            <a:r>
              <a:rPr lang="pt-BR" sz="1600" dirty="0" smtClean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toPromise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951557" y="2194646"/>
            <a:ext cx="5079790" cy="3602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Requisição GET:</a:t>
            </a:r>
          </a:p>
        </p:txBody>
      </p:sp>
      <p:sp>
        <p:nvSpPr>
          <p:cNvPr id="9" name="Retângulo 8"/>
          <p:cNvSpPr/>
          <p:nvPr/>
        </p:nvSpPr>
        <p:spPr>
          <a:xfrm>
            <a:off x="951556" y="4204289"/>
            <a:ext cx="33802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pt-B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fazerRequisicao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.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((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retorno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pt-BR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 // Retorno da requisição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})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.</a:t>
            </a:r>
            <a:r>
              <a:rPr lang="pt-BR" sz="160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((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erro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pt-BR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 // Tratar o erro aqui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});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951557" y="3844071"/>
            <a:ext cx="5079790" cy="3602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Escutar o retorno: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5350309" y="2828211"/>
            <a:ext cx="1362075" cy="2843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ontent Placeholder 6"/>
          <p:cNvSpPr txBox="1">
            <a:spLocks/>
          </p:cNvSpPr>
          <p:nvPr/>
        </p:nvSpPr>
        <p:spPr>
          <a:xfrm>
            <a:off x="7017431" y="2511862"/>
            <a:ext cx="4758932" cy="91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>
                <a:solidFill>
                  <a:schemeClr val="bg1"/>
                </a:solidFill>
              </a:rPr>
              <a:t>Como o retorno padrão do </a:t>
            </a:r>
            <a:r>
              <a:rPr lang="pt-BR" i="1" dirty="0" err="1" smtClean="0">
                <a:solidFill>
                  <a:schemeClr val="bg1"/>
                </a:solidFill>
              </a:rPr>
              <a:t>HttpClient</a:t>
            </a:r>
            <a:r>
              <a:rPr lang="pt-BR" dirty="0" smtClean="0">
                <a:solidFill>
                  <a:schemeClr val="bg1"/>
                </a:solidFill>
              </a:rPr>
              <a:t> é uma </a:t>
            </a:r>
            <a:r>
              <a:rPr lang="pt-BR" i="1" dirty="0" err="1" smtClean="0">
                <a:solidFill>
                  <a:schemeClr val="bg1"/>
                </a:solidFill>
              </a:rPr>
              <a:t>Observable</a:t>
            </a:r>
            <a:r>
              <a:rPr lang="pt-BR" dirty="0" smtClean="0">
                <a:solidFill>
                  <a:schemeClr val="bg1"/>
                </a:solidFill>
              </a:rPr>
              <a:t>, precisamos converter para </a:t>
            </a:r>
            <a:r>
              <a:rPr lang="pt-BR" i="1" dirty="0" err="1" smtClean="0">
                <a:solidFill>
                  <a:schemeClr val="bg1"/>
                </a:solidFill>
              </a:rPr>
              <a:t>Promise</a:t>
            </a:r>
            <a:r>
              <a:rPr lang="pt-BR" dirty="0" smtClean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" name="Content Placeholder 6"/>
          <p:cNvSpPr txBox="1">
            <a:spLocks/>
          </p:cNvSpPr>
          <p:nvPr/>
        </p:nvSpPr>
        <p:spPr>
          <a:xfrm>
            <a:off x="4629832" y="4518298"/>
            <a:ext cx="2932334" cy="11878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>
                <a:solidFill>
                  <a:schemeClr val="bg1"/>
                </a:solidFill>
              </a:rPr>
              <a:t>Com o retorno de </a:t>
            </a:r>
            <a:r>
              <a:rPr lang="pt-BR" b="1" i="1" dirty="0" err="1" smtClean="0">
                <a:solidFill>
                  <a:schemeClr val="bg1"/>
                </a:solidFill>
              </a:rPr>
              <a:t>Promise</a:t>
            </a:r>
            <a:r>
              <a:rPr lang="pt-BR" dirty="0" smtClean="0">
                <a:solidFill>
                  <a:schemeClr val="bg1"/>
                </a:solidFill>
              </a:rPr>
              <a:t>, podemos implementar o call-back </a:t>
            </a:r>
            <a:r>
              <a:rPr lang="pt-BR" b="1" i="1" dirty="0" err="1" smtClean="0">
                <a:solidFill>
                  <a:schemeClr val="bg1"/>
                </a:solidFill>
              </a:rPr>
              <a:t>then</a:t>
            </a:r>
            <a:r>
              <a:rPr lang="pt-BR" dirty="0" smtClean="0">
                <a:solidFill>
                  <a:schemeClr val="bg1"/>
                </a:solidFill>
              </a:rPr>
              <a:t> e </a:t>
            </a:r>
            <a:r>
              <a:rPr lang="pt-BR" b="1" i="1" dirty="0" smtClean="0">
                <a:solidFill>
                  <a:schemeClr val="bg1"/>
                </a:solidFill>
              </a:rPr>
              <a:t>catch</a:t>
            </a:r>
            <a:r>
              <a:rPr lang="pt-BR" dirty="0" smtClean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104714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470400"/>
          </a:xfrm>
        </p:spPr>
        <p:txBody>
          <a:bodyPr/>
          <a:lstStyle/>
          <a:p>
            <a:r>
              <a:rPr lang="pt-BR" dirty="0" err="1" smtClean="0"/>
              <a:t>Observables</a:t>
            </a:r>
            <a:r>
              <a:rPr lang="pt-BR" dirty="0" smtClean="0"/>
              <a:t> (ou observáveis) são objetos que ficam “escutando” o retorno de uma chamada assíncrona. Ele também é utilizado em chamadas HTTP, mas pode ser utilizado em outros serviços como RTDB (Real-Time </a:t>
            </a:r>
            <a:r>
              <a:rPr lang="pt-BR" dirty="0" err="1" smtClean="0"/>
              <a:t>Database</a:t>
            </a:r>
            <a:r>
              <a:rPr lang="pt-BR" dirty="0" smtClean="0"/>
              <a:t>).</a:t>
            </a:r>
          </a:p>
          <a:p>
            <a:endParaRPr lang="pt-BR" dirty="0" smtClean="0"/>
          </a:p>
          <a:p>
            <a:r>
              <a:rPr lang="pt-BR" dirty="0" smtClean="0"/>
              <a:t>Você se “inscreve” na escuta de um </a:t>
            </a:r>
            <a:r>
              <a:rPr lang="pt-BR" i="1" dirty="0" err="1" smtClean="0"/>
              <a:t>observable</a:t>
            </a:r>
            <a:r>
              <a:rPr lang="pt-BR" dirty="0" smtClean="0"/>
              <a:t> através do método </a:t>
            </a:r>
            <a:r>
              <a:rPr lang="pt-BR" b="1" i="1" dirty="0" err="1" smtClean="0">
                <a:latin typeface="Consolas" panose="020B0609020204030204" pitchFamily="49" charset="0"/>
              </a:rPr>
              <a:t>Subscribe</a:t>
            </a:r>
            <a:r>
              <a:rPr lang="pt-BR" dirty="0" smtClean="0"/>
              <a:t>.</a:t>
            </a:r>
          </a:p>
          <a:p>
            <a:endParaRPr lang="pt-BR" dirty="0"/>
          </a:p>
          <a:p>
            <a:r>
              <a:rPr lang="pt-BR" dirty="0" smtClean="0"/>
              <a:t>O método </a:t>
            </a:r>
            <a:r>
              <a:rPr lang="pt-BR" i="1" dirty="0" err="1" smtClean="0"/>
              <a:t>Subscribe</a:t>
            </a:r>
            <a:r>
              <a:rPr lang="pt-BR" dirty="0" smtClean="0"/>
              <a:t> recebe três call-backs como parâmetro: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b="1" i="1" dirty="0" smtClean="0"/>
              <a:t>Next </a:t>
            </a:r>
            <a:r>
              <a:rPr lang="pt-BR" b="1" i="1" dirty="0" err="1" smtClean="0"/>
              <a:t>event</a:t>
            </a:r>
            <a:r>
              <a:rPr lang="pt-BR" dirty="0" smtClean="0"/>
              <a:t>: Quando ocorre uma resposta da requisição que está sendo escutada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b="1" i="1" dirty="0" err="1" smtClean="0"/>
              <a:t>Error</a:t>
            </a:r>
            <a:r>
              <a:rPr lang="pt-BR" b="1" i="1" dirty="0" smtClean="0"/>
              <a:t> </a:t>
            </a:r>
            <a:r>
              <a:rPr lang="pt-BR" b="1" i="1" dirty="0" err="1" smtClean="0"/>
              <a:t>event</a:t>
            </a:r>
            <a:r>
              <a:rPr lang="pt-BR" dirty="0" smtClean="0"/>
              <a:t>: Quando ocorre um erro na resposta da requisição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b="1" i="1" dirty="0" smtClean="0"/>
              <a:t>Complete </a:t>
            </a:r>
            <a:r>
              <a:rPr lang="pt-BR" b="1" i="1" dirty="0" err="1" smtClean="0"/>
              <a:t>event</a:t>
            </a:r>
            <a:r>
              <a:rPr lang="pt-BR" dirty="0" smtClean="0"/>
              <a:t>: Quando o </a:t>
            </a:r>
            <a:r>
              <a:rPr lang="pt-BR" b="1" i="1" dirty="0" err="1" smtClean="0"/>
              <a:t>observable</a:t>
            </a:r>
            <a:r>
              <a:rPr lang="pt-BR" dirty="0" smtClean="0"/>
              <a:t> completa e encerra a requisição</a:t>
            </a:r>
            <a:endParaRPr lang="pt-BR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548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130723"/>
            <a:ext cx="10270415" cy="360218"/>
          </a:xfrm>
        </p:spPr>
        <p:txBody>
          <a:bodyPr/>
          <a:lstStyle/>
          <a:p>
            <a:r>
              <a:rPr lang="pt-BR" dirty="0" smtClean="0"/>
              <a:t>Exemplo do uso de um </a:t>
            </a:r>
            <a:r>
              <a:rPr lang="pt-BR" dirty="0" err="1" smtClean="0"/>
              <a:t>Observable</a:t>
            </a:r>
            <a:r>
              <a:rPr lang="pt-BR" dirty="0" smtClean="0"/>
              <a:t> baseado no </a:t>
            </a:r>
            <a:r>
              <a:rPr lang="pt-BR" dirty="0" err="1" smtClean="0"/>
              <a:t>get</a:t>
            </a:r>
            <a:r>
              <a:rPr lang="pt-BR" dirty="0" smtClean="0"/>
              <a:t> do </a:t>
            </a:r>
            <a:r>
              <a:rPr lang="pt-BR" dirty="0" err="1" smtClean="0"/>
              <a:t>HttpClient</a:t>
            </a:r>
            <a:r>
              <a:rPr lang="pt-BR" dirty="0" smtClean="0"/>
              <a:t>: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536008"/>
          </a:xfrm>
        </p:spPr>
        <p:txBody>
          <a:bodyPr/>
          <a:lstStyle/>
          <a:p>
            <a:r>
              <a:rPr lang="en-US" dirty="0" smtClean="0"/>
              <a:t>Observable</a:t>
            </a:r>
            <a:endParaRPr lang="en-US" dirty="0"/>
          </a:p>
        </p:txBody>
      </p:sp>
      <p:sp>
        <p:nvSpPr>
          <p:cNvPr id="5" name="Retângulo 4"/>
          <p:cNvSpPr/>
          <p:nvPr/>
        </p:nvSpPr>
        <p:spPr>
          <a:xfrm>
            <a:off x="951557" y="2161587"/>
            <a:ext cx="45440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fazerRequisicao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pt-BR" sz="1600" dirty="0" smtClean="0">
                <a:solidFill>
                  <a:srgbClr val="C586C0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pt-B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</a:t>
            </a:r>
            <a:r>
              <a:rPr lang="pt-B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get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sua_url_aqui</a:t>
            </a:r>
            <a:r>
              <a:rPr lang="pt-BR" sz="1600" dirty="0" smtClean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951557" y="1801369"/>
            <a:ext cx="5079790" cy="3602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Requisição GET:</a:t>
            </a:r>
          </a:p>
        </p:txBody>
      </p:sp>
      <p:sp>
        <p:nvSpPr>
          <p:cNvPr id="9" name="Retângulo 8"/>
          <p:cNvSpPr/>
          <p:nvPr/>
        </p:nvSpPr>
        <p:spPr>
          <a:xfrm>
            <a:off x="951556" y="3503183"/>
            <a:ext cx="454408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pt-B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fazerRequisicao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().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subscribe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(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resposta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pt-BR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pt-BR" sz="1600" dirty="0" smtClean="0">
                <a:solidFill>
                  <a:srgbClr val="608B4E"/>
                </a:solidFill>
                <a:latin typeface="Consolas" panose="020B0609020204030204" pitchFamily="49" charset="0"/>
              </a:rPr>
              <a:t>    // </a:t>
            </a:r>
            <a:r>
              <a:rPr lang="pt-BR" sz="1600" dirty="0">
                <a:solidFill>
                  <a:srgbClr val="608B4E"/>
                </a:solidFill>
                <a:latin typeface="Consolas" panose="020B0609020204030204" pitchFamily="49" charset="0"/>
              </a:rPr>
              <a:t>Resposta da requisição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},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(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erro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pt-BR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pt-BR" sz="1600" dirty="0" smtClean="0">
                <a:solidFill>
                  <a:srgbClr val="608B4E"/>
                </a:solidFill>
                <a:latin typeface="Consolas" panose="020B0609020204030204" pitchFamily="49" charset="0"/>
              </a:rPr>
              <a:t>    // </a:t>
            </a:r>
            <a:r>
              <a:rPr lang="pt-BR" sz="1600" dirty="0">
                <a:solidFill>
                  <a:srgbClr val="608B4E"/>
                </a:solidFill>
                <a:latin typeface="Consolas" panose="020B0609020204030204" pitchFamily="49" charset="0"/>
              </a:rPr>
              <a:t>Detalhe do erro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},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() </a:t>
            </a:r>
            <a:r>
              <a:rPr lang="pt-BR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pt-BR" sz="1600" dirty="0" smtClean="0">
                <a:solidFill>
                  <a:srgbClr val="608B4E"/>
                </a:solidFill>
                <a:latin typeface="Consolas" panose="020B0609020204030204" pitchFamily="49" charset="0"/>
              </a:rPr>
              <a:t>    // </a:t>
            </a:r>
            <a:r>
              <a:rPr lang="pt-BR" sz="1600" dirty="0">
                <a:solidFill>
                  <a:srgbClr val="608B4E"/>
                </a:solidFill>
                <a:latin typeface="Consolas" panose="020B0609020204030204" pitchFamily="49" charset="0"/>
              </a:rPr>
              <a:t>Evento de finalização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}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951557" y="3142965"/>
            <a:ext cx="5079790" cy="3602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Escutar o retorno com </a:t>
            </a:r>
            <a:r>
              <a:rPr lang="pt-BR" b="1" dirty="0" err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Observable</a:t>
            </a:r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</p:txBody>
      </p:sp>
      <p:sp>
        <p:nvSpPr>
          <p:cNvPr id="12" name="Content Placeholder 6"/>
          <p:cNvSpPr txBox="1">
            <a:spLocks/>
          </p:cNvSpPr>
          <p:nvPr/>
        </p:nvSpPr>
        <p:spPr>
          <a:xfrm>
            <a:off x="5495637" y="2088214"/>
            <a:ext cx="6373090" cy="9777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>
                <a:solidFill>
                  <a:schemeClr val="bg1"/>
                </a:solidFill>
              </a:rPr>
              <a:t>Como o retorno padrão do </a:t>
            </a:r>
            <a:r>
              <a:rPr lang="pt-BR" i="1" dirty="0" err="1" smtClean="0">
                <a:solidFill>
                  <a:schemeClr val="bg1"/>
                </a:solidFill>
              </a:rPr>
              <a:t>HttpClient</a:t>
            </a:r>
            <a:r>
              <a:rPr lang="pt-BR" dirty="0" smtClean="0">
                <a:solidFill>
                  <a:schemeClr val="bg1"/>
                </a:solidFill>
              </a:rPr>
              <a:t> é uma </a:t>
            </a:r>
            <a:r>
              <a:rPr lang="pt-BR" i="1" dirty="0" err="1" smtClean="0">
                <a:solidFill>
                  <a:schemeClr val="bg1"/>
                </a:solidFill>
              </a:rPr>
              <a:t>Observable</a:t>
            </a:r>
            <a:r>
              <a:rPr lang="pt-BR" dirty="0" smtClean="0">
                <a:solidFill>
                  <a:schemeClr val="bg1"/>
                </a:solidFill>
              </a:rPr>
              <a:t>, </a:t>
            </a:r>
            <a:r>
              <a:rPr lang="pt-BR" b="1" dirty="0" smtClean="0">
                <a:solidFill>
                  <a:schemeClr val="bg1"/>
                </a:solidFill>
                <a:latin typeface="+mj-lt"/>
              </a:rPr>
              <a:t>não precisamos</a:t>
            </a:r>
            <a:r>
              <a:rPr lang="pt-BR" dirty="0" smtClean="0">
                <a:solidFill>
                  <a:schemeClr val="bg1"/>
                </a:solidFill>
              </a:rPr>
              <a:t> converter para </a:t>
            </a:r>
            <a:r>
              <a:rPr lang="pt-BR" i="1" dirty="0" err="1" smtClean="0">
                <a:solidFill>
                  <a:schemeClr val="bg1"/>
                </a:solidFill>
              </a:rPr>
              <a:t>Promise</a:t>
            </a:r>
            <a:r>
              <a:rPr lang="pt-BR" i="1" dirty="0" smtClean="0">
                <a:solidFill>
                  <a:schemeClr val="bg1"/>
                </a:solidFill>
              </a:rPr>
              <a:t> </a:t>
            </a:r>
            <a:r>
              <a:rPr lang="pt-BR" dirty="0" smtClean="0">
                <a:solidFill>
                  <a:schemeClr val="bg1"/>
                </a:solidFill>
              </a:rPr>
              <a:t>utilizando </a:t>
            </a:r>
            <a:r>
              <a:rPr lang="pt-BR" i="1" dirty="0" err="1" smtClean="0">
                <a:solidFill>
                  <a:schemeClr val="bg1"/>
                </a:solidFill>
                <a:latin typeface="Consolas" panose="020B0609020204030204" pitchFamily="49" charset="0"/>
              </a:rPr>
              <a:t>toPromise</a:t>
            </a:r>
            <a:r>
              <a:rPr lang="pt-BR" i="1" dirty="0" smtClean="0">
                <a:solidFill>
                  <a:schemeClr val="bg1"/>
                </a:solidFill>
                <a:latin typeface="Consolas" panose="020B0609020204030204" pitchFamily="49" charset="0"/>
              </a:rPr>
              <a:t>()</a:t>
            </a:r>
            <a:r>
              <a:rPr lang="pt-BR" dirty="0" smtClean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" name="Content Placeholder 6"/>
          <p:cNvSpPr txBox="1">
            <a:spLocks/>
          </p:cNvSpPr>
          <p:nvPr/>
        </p:nvSpPr>
        <p:spPr>
          <a:xfrm>
            <a:off x="5495637" y="3576555"/>
            <a:ext cx="6373090" cy="2380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>
                <a:solidFill>
                  <a:schemeClr val="bg1"/>
                </a:solidFill>
              </a:rPr>
              <a:t>Implementação das três funções de call-back a serem executadas em cada evento onde a primeira e a segunda recebem um parâmetro em sua chamada, mas a terceira não.</a:t>
            </a:r>
          </a:p>
        </p:txBody>
      </p:sp>
    </p:spTree>
    <p:extLst>
      <p:ext uri="{BB962C8B-B14F-4D97-AF65-F5344CB8AC3E}">
        <p14:creationId xmlns:p14="http://schemas.microsoft.com/office/powerpoint/2010/main" val="8314233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470400"/>
          </a:xfrm>
        </p:spPr>
        <p:txBody>
          <a:bodyPr/>
          <a:lstStyle/>
          <a:p>
            <a:r>
              <a:rPr lang="pt-BR" b="1" dirty="0" smtClean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ATENÇÃO!</a:t>
            </a:r>
          </a:p>
          <a:p>
            <a:endParaRPr lang="pt-BR" dirty="0"/>
          </a:p>
          <a:p>
            <a:r>
              <a:rPr lang="pt-BR" dirty="0" smtClean="0"/>
              <a:t>Sempre que você fizer um </a:t>
            </a:r>
            <a:r>
              <a:rPr lang="pt-BR" b="1" i="1" dirty="0" err="1" smtClean="0"/>
              <a:t>Subscribe</a:t>
            </a:r>
            <a:r>
              <a:rPr lang="pt-BR" dirty="0" smtClean="0"/>
              <a:t> em um </a:t>
            </a:r>
            <a:r>
              <a:rPr lang="pt-BR" b="1" i="1" dirty="0" err="1" smtClean="0"/>
              <a:t>Observable</a:t>
            </a:r>
            <a:r>
              <a:rPr lang="pt-BR" dirty="0" smtClean="0"/>
              <a:t>, atente-se em fazer o </a:t>
            </a:r>
            <a:r>
              <a:rPr lang="pt-BR" dirty="0" err="1" smtClean="0"/>
              <a:t>Unsubscribe</a:t>
            </a:r>
            <a:r>
              <a:rPr lang="pt-BR" dirty="0" smtClean="0"/>
              <a:t> quando não precisar mais reagir aos eventos para evitar vazamento de memória (</a:t>
            </a:r>
            <a:r>
              <a:rPr lang="pt-BR" dirty="0" err="1" smtClean="0"/>
              <a:t>Memory</a:t>
            </a:r>
            <a:r>
              <a:rPr lang="pt-BR" dirty="0" smtClean="0"/>
              <a:t> </a:t>
            </a:r>
            <a:r>
              <a:rPr lang="pt-BR" dirty="0" err="1" smtClean="0"/>
              <a:t>Leaks</a:t>
            </a:r>
            <a:r>
              <a:rPr lang="pt-BR" dirty="0" smtClean="0"/>
              <a:t>).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8613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Vamos praticar os conceitos aprendidos nessa aula.</a:t>
            </a:r>
          </a:p>
          <a:p>
            <a:endParaRPr lang="pt-BR" dirty="0"/>
          </a:p>
          <a:p>
            <a:r>
              <a:rPr lang="pt-BR" dirty="0" smtClean="0"/>
              <a:t>Vá para a </a:t>
            </a:r>
            <a:r>
              <a:rPr lang="pt-BR" dirty="0" err="1" smtClean="0"/>
              <a:t>branch</a:t>
            </a:r>
            <a:r>
              <a:rPr lang="pt-BR" dirty="0" smtClean="0"/>
              <a:t> </a:t>
            </a:r>
            <a:r>
              <a:rPr lang="pt-BR" dirty="0" smtClean="0">
                <a:latin typeface="Consolas" panose="020B0609020204030204" pitchFamily="49" charset="0"/>
              </a:rPr>
              <a:t>“</a:t>
            </a:r>
            <a:r>
              <a:rPr lang="pt-BR" b="1" i="1" dirty="0" smtClean="0">
                <a:latin typeface="Consolas" panose="020B0609020204030204" pitchFamily="49" charset="0"/>
              </a:rPr>
              <a:t>anatomia-</a:t>
            </a:r>
            <a:r>
              <a:rPr lang="pt-BR" b="1" i="1" dirty="0" err="1" smtClean="0">
                <a:latin typeface="Consolas" panose="020B0609020204030204" pitchFamily="49" charset="0"/>
              </a:rPr>
              <a:t>avancada</a:t>
            </a:r>
            <a:r>
              <a:rPr lang="pt-BR" b="1" i="1" dirty="0" smtClean="0">
                <a:latin typeface="Consolas" panose="020B0609020204030204" pitchFamily="49" charset="0"/>
              </a:rPr>
              <a:t>/serviços-</a:t>
            </a:r>
            <a:r>
              <a:rPr lang="pt-BR" b="1" i="1" dirty="0" err="1" smtClean="0">
                <a:latin typeface="Consolas" panose="020B0609020204030204" pitchFamily="49" charset="0"/>
              </a:rPr>
              <a:t>api</a:t>
            </a:r>
            <a:r>
              <a:rPr lang="pt-BR" b="1" i="1" dirty="0" smtClean="0">
                <a:latin typeface="Consolas" panose="020B0609020204030204" pitchFamily="49" charset="0"/>
              </a:rPr>
              <a:t>-</a:t>
            </a:r>
            <a:r>
              <a:rPr lang="pt-BR" b="1" i="1" dirty="0" err="1" smtClean="0">
                <a:latin typeface="Consolas" panose="020B0609020204030204" pitchFamily="49" charset="0"/>
              </a:rPr>
              <a:t>di-promises</a:t>
            </a:r>
            <a:r>
              <a:rPr lang="pt-BR" dirty="0" smtClean="0">
                <a:latin typeface="Consolas" panose="020B0609020204030204" pitchFamily="49" charset="0"/>
              </a:rPr>
              <a:t>”</a:t>
            </a:r>
            <a:r>
              <a:rPr lang="pt-BR" dirty="0" smtClean="0"/>
              <a:t> do projeto </a:t>
            </a:r>
            <a:r>
              <a:rPr lang="pt-BR" b="1" i="1" dirty="0" err="1" smtClean="0">
                <a:latin typeface="Consolas" panose="020B0609020204030204" pitchFamily="49" charset="0"/>
              </a:rPr>
              <a:t>BootCampSantander</a:t>
            </a:r>
            <a:r>
              <a:rPr lang="pt-BR" dirty="0" smtClean="0"/>
              <a:t>;</a:t>
            </a:r>
            <a:endParaRPr lang="pt-BR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Atividade</a:t>
            </a:r>
            <a:r>
              <a:rPr lang="en-US" dirty="0" smtClean="0"/>
              <a:t> </a:t>
            </a:r>
            <a:r>
              <a:rPr lang="en-US" dirty="0" err="1" smtClean="0"/>
              <a:t>Prática</a:t>
            </a:r>
            <a:endParaRPr lang="en-US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2182" y="554272"/>
            <a:ext cx="409025" cy="409025"/>
          </a:xfrm>
          <a:prstGeom prst="rect">
            <a:avLst/>
          </a:prstGeom>
        </p:spPr>
      </p:pic>
      <p:sp>
        <p:nvSpPr>
          <p:cNvPr id="5" name="Content Placeholder 6"/>
          <p:cNvSpPr txBox="1">
            <a:spLocks/>
          </p:cNvSpPr>
          <p:nvPr/>
        </p:nvSpPr>
        <p:spPr>
          <a:xfrm>
            <a:off x="11346520" y="554272"/>
            <a:ext cx="483301" cy="3001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21595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431914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611878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86382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263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0584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90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922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/>
              <a:t>1H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9709535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Conceito prático de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A classe </a:t>
            </a:r>
            <a:r>
              <a:rPr lang="pt-BR" dirty="0" err="1" smtClean="0"/>
              <a:t>HttpClient</a:t>
            </a:r>
            <a:r>
              <a:rPr lang="pt-BR" dirty="0" smtClean="0"/>
              <a:t> do Angular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Injeção de Dependência do Angular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err="1" smtClean="0"/>
              <a:t>Promise</a:t>
            </a:r>
            <a:endParaRPr lang="pt-B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err="1" smtClean="0"/>
              <a:t>Observable</a:t>
            </a:r>
            <a:r>
              <a:rPr lang="pt-BR" dirty="0" smtClean="0"/>
              <a:t> (programação reativa)</a:t>
            </a:r>
            <a:endParaRPr lang="pt-BR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iremos aprender?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5008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470400"/>
          </a:xfrm>
        </p:spPr>
        <p:txBody>
          <a:bodyPr/>
          <a:lstStyle/>
          <a:p>
            <a:r>
              <a:rPr lang="pt-BR" dirty="0" smtClean="0"/>
              <a:t>Pense em API como um conjunto de rotinas para acessar e integrar sistemas na Web. Exemplos práticos de API são: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Serviços de consulta de CEP online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Serviço de envio e consulta de Nota Fiscal Eletrônica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Serviço de mapas e localização</a:t>
            </a:r>
          </a:p>
          <a:p>
            <a:endParaRPr lang="pt-BR" dirty="0" smtClean="0"/>
          </a:p>
          <a:p>
            <a:r>
              <a:rPr lang="pt-BR" dirty="0" smtClean="0"/>
              <a:t>Entre outros...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Conceito de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1267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Conceito de API</a:t>
            </a:r>
            <a:endParaRPr lang="en-US" dirty="0"/>
          </a:p>
        </p:txBody>
      </p:sp>
      <p:pic>
        <p:nvPicPr>
          <p:cNvPr id="1026" name="Picture 2" descr="https://docops.ca.com/ca-live-api-creator/3-2/en/files/386983163/389500403/1/1483741156485/shadow_image_110428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" t="23846" r="15727" b="14514"/>
          <a:stretch/>
        </p:blipFill>
        <p:spPr bwMode="auto">
          <a:xfrm>
            <a:off x="1556326" y="1389063"/>
            <a:ext cx="9079346" cy="4236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9471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470400"/>
          </a:xfrm>
        </p:spPr>
        <p:txBody>
          <a:bodyPr/>
          <a:lstStyle/>
          <a:p>
            <a:r>
              <a:rPr lang="pt-BR" dirty="0" smtClean="0"/>
              <a:t>No Angular usamos a classe </a:t>
            </a:r>
            <a:r>
              <a:rPr lang="pt-BR" dirty="0" err="1" smtClean="0"/>
              <a:t>HttpClient</a:t>
            </a:r>
            <a:r>
              <a:rPr lang="pt-BR" dirty="0" smtClean="0"/>
              <a:t> do </a:t>
            </a:r>
            <a:r>
              <a:rPr lang="pt-BR" dirty="0" smtClean="0">
                <a:latin typeface="Consolas" panose="020B0609020204030204" pitchFamily="49" charset="0"/>
              </a:rPr>
              <a:t>@angular/common/</a:t>
            </a:r>
            <a:r>
              <a:rPr lang="pt-BR" dirty="0" err="1" smtClean="0">
                <a:latin typeface="Consolas" panose="020B0609020204030204" pitchFamily="49" charset="0"/>
              </a:rPr>
              <a:t>http</a:t>
            </a:r>
            <a:r>
              <a:rPr lang="pt-BR" dirty="0" smtClean="0"/>
              <a:t> para fazer requisições REST. Com ela podemos fazer requisições com os verbos </a:t>
            </a:r>
            <a:r>
              <a:rPr lang="pt-BR" dirty="0" err="1" smtClean="0"/>
              <a:t>Http</a:t>
            </a:r>
            <a:r>
              <a:rPr lang="pt-BR" dirty="0" smtClean="0"/>
              <a:t> (</a:t>
            </a:r>
            <a:r>
              <a:rPr lang="pt-BR" dirty="0" err="1" smtClean="0"/>
              <a:t>Get</a:t>
            </a:r>
            <a:r>
              <a:rPr lang="pt-BR" dirty="0" smtClean="0"/>
              <a:t>, </a:t>
            </a:r>
            <a:r>
              <a:rPr lang="pt-BR" dirty="0" err="1" smtClean="0"/>
              <a:t>Put</a:t>
            </a:r>
            <a:r>
              <a:rPr lang="pt-BR" dirty="0" smtClean="0"/>
              <a:t>, Post, Delete e etc...).</a:t>
            </a:r>
          </a:p>
          <a:p>
            <a:endParaRPr lang="pt-BR" dirty="0"/>
          </a:p>
          <a:p>
            <a:r>
              <a:rPr lang="pt-BR" dirty="0" smtClean="0"/>
              <a:t>Para usar o </a:t>
            </a:r>
            <a:r>
              <a:rPr lang="pt-BR" dirty="0" err="1" smtClean="0"/>
              <a:t>HttpClient</a:t>
            </a:r>
            <a:r>
              <a:rPr lang="pt-BR" dirty="0" smtClean="0"/>
              <a:t>, precisamos injetar o serviço </a:t>
            </a:r>
            <a:r>
              <a:rPr lang="pt-BR" dirty="0" err="1" smtClean="0"/>
              <a:t>HttpClient</a:t>
            </a:r>
            <a:r>
              <a:rPr lang="pt-BR" dirty="0" smtClean="0"/>
              <a:t>, então teremos primeiro entender como funciona injeção de dependência no Angular.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Conceito de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5541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470400"/>
          </a:xfrm>
        </p:spPr>
        <p:txBody>
          <a:bodyPr/>
          <a:lstStyle/>
          <a:p>
            <a:r>
              <a:rPr lang="pt-BR" dirty="0" smtClean="0"/>
              <a:t>Injeção de dependência é usado para abaixar o nível de acoplamento entre os módulos, passando apenas a instância de um objeto para outro dependente dele.</a:t>
            </a:r>
          </a:p>
          <a:p>
            <a:endParaRPr lang="pt-BR" dirty="0"/>
          </a:p>
          <a:p>
            <a:r>
              <a:rPr lang="pt-BR" dirty="0" smtClean="0"/>
              <a:t>No Angular o conceito não é diferente, então veremos isso sendo implementado na prática com o serviço de </a:t>
            </a:r>
            <a:r>
              <a:rPr lang="pt-BR" dirty="0" err="1" smtClean="0"/>
              <a:t>HttpClient</a:t>
            </a:r>
            <a:r>
              <a:rPr lang="pt-BR" dirty="0" smtClean="0"/>
              <a:t>.</a:t>
            </a:r>
          </a:p>
          <a:p>
            <a:endParaRPr lang="pt-BR" dirty="0"/>
          </a:p>
          <a:p>
            <a:r>
              <a:rPr lang="pt-BR" dirty="0" smtClean="0"/>
              <a:t>Iremos agora fazer a injeção do serviço </a:t>
            </a:r>
            <a:r>
              <a:rPr lang="pt-BR" dirty="0" err="1" smtClean="0"/>
              <a:t>HttpClient</a:t>
            </a:r>
            <a:r>
              <a:rPr lang="pt-BR" dirty="0" smtClean="0"/>
              <a:t> do Angular.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Injeção</a:t>
            </a:r>
            <a:r>
              <a:rPr lang="en-US" dirty="0"/>
              <a:t> de </a:t>
            </a:r>
            <a:r>
              <a:rPr lang="en-US" dirty="0" err="1"/>
              <a:t>Dependência</a:t>
            </a:r>
            <a:r>
              <a:rPr lang="en-US" dirty="0"/>
              <a:t> no Angular</a:t>
            </a:r>
          </a:p>
        </p:txBody>
      </p:sp>
    </p:spTree>
    <p:extLst>
      <p:ext uri="{BB962C8B-B14F-4D97-AF65-F5344CB8AC3E}">
        <p14:creationId xmlns:p14="http://schemas.microsoft.com/office/powerpoint/2010/main" val="33182709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591127"/>
          </a:xfrm>
        </p:spPr>
        <p:txBody>
          <a:bodyPr/>
          <a:lstStyle/>
          <a:p>
            <a:r>
              <a:rPr lang="pt-BR" dirty="0" smtClean="0"/>
              <a:t>Para declararmos um serviço em uma classe do Angular, temos que declarar ele como público em seu construtor: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Injeção</a:t>
            </a:r>
            <a:r>
              <a:rPr lang="en-US" dirty="0"/>
              <a:t> de </a:t>
            </a:r>
            <a:r>
              <a:rPr lang="en-US" dirty="0" err="1"/>
              <a:t>Dependência</a:t>
            </a:r>
            <a:r>
              <a:rPr lang="en-US" dirty="0"/>
              <a:t> no Angular</a:t>
            </a:r>
          </a:p>
        </p:txBody>
      </p:sp>
      <p:sp>
        <p:nvSpPr>
          <p:cNvPr id="2" name="Retângulo 1"/>
          <p:cNvSpPr/>
          <p:nvPr/>
        </p:nvSpPr>
        <p:spPr>
          <a:xfrm>
            <a:off x="960792" y="2250064"/>
            <a:ext cx="6096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4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4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CE9178"/>
                </a:solidFill>
                <a:latin typeface="Consolas" panose="020B0609020204030204" pitchFamily="49" charset="0"/>
              </a:rPr>
              <a:t>'@angular/core'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4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HttpClient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4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CE9178"/>
                </a:solidFill>
                <a:latin typeface="Consolas" panose="020B0609020204030204" pitchFamily="49" charset="0"/>
              </a:rPr>
              <a:t>'@angular/common/</a:t>
            </a:r>
            <a:r>
              <a:rPr lang="pt-BR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http</a:t>
            </a:r>
            <a:r>
              <a:rPr lang="pt-BR" sz="14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pt-BR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Component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pt-B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selector</a:t>
            </a:r>
            <a:r>
              <a:rPr lang="pt-BR" sz="14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app</a:t>
            </a:r>
            <a:r>
              <a:rPr lang="pt-BR" sz="1400" dirty="0">
                <a:solidFill>
                  <a:srgbClr val="CE9178"/>
                </a:solidFill>
                <a:latin typeface="Consolas" panose="020B0609020204030204" pitchFamily="49" charset="0"/>
              </a:rPr>
              <a:t>-root'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pt-B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templateUrl</a:t>
            </a:r>
            <a:r>
              <a:rPr lang="pt-BR" sz="14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CE9178"/>
                </a:solidFill>
                <a:latin typeface="Consolas" panose="020B0609020204030204" pitchFamily="49" charset="0"/>
              </a:rPr>
              <a:t>'./app.component.html'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pt-B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styleUrls</a:t>
            </a:r>
            <a:r>
              <a:rPr lang="pt-BR" sz="14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pt-BR" sz="14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pt-BR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app.component.scss</a:t>
            </a:r>
            <a:r>
              <a:rPr lang="pt-BR" sz="14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pt-BR" sz="14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4EC9B0"/>
                </a:solidFill>
                <a:latin typeface="Consolas" panose="020B0609020204030204" pitchFamily="49" charset="0"/>
              </a:rPr>
              <a:t>AppComponent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sz="14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constructor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pt-BR" sz="1400" dirty="0" smtClean="0">
                <a:solidFill>
                  <a:srgbClr val="569CD6"/>
                </a:solidFill>
                <a:latin typeface="Consolas" panose="020B0609020204030204" pitchFamily="49" charset="0"/>
              </a:rPr>
              <a:t>  </a:t>
            </a:r>
            <a:r>
              <a:rPr lang="pt-BR" sz="1400" dirty="0" err="1" smtClean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pt-BR" sz="14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httpClient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pt-BR" sz="1400" dirty="0" err="1">
                <a:solidFill>
                  <a:srgbClr val="4EC9B0"/>
                </a:solidFill>
                <a:latin typeface="Consolas" panose="020B0609020204030204" pitchFamily="49" charset="0"/>
              </a:rPr>
              <a:t>HttpClient</a:t>
            </a:r>
            <a:endParaRPr lang="pt-BR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) { </a:t>
            </a:r>
            <a:r>
              <a:rPr lang="pt-BR" sz="14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 err="1" smtClean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pt-BR" sz="14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executarChamadaGet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() </a:t>
            </a:r>
            <a:r>
              <a:rPr lang="pt-BR" sz="14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 </a:t>
            </a:r>
            <a:r>
              <a:rPr lang="pt-BR" sz="1400" dirty="0" err="1" smtClean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pt-BR" sz="14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pt-BR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httpClient</a:t>
            </a:r>
            <a:r>
              <a:rPr lang="pt-BR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pt-BR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get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pt-BR" sz="14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sua_url_aqui</a:t>
            </a:r>
            <a:r>
              <a:rPr lang="pt-BR" sz="1400" dirty="0" smtClean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4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sz="14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sz="14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pt-BR" sz="14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874982" y="4608945"/>
            <a:ext cx="2290618" cy="2863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064328" y="5278856"/>
            <a:ext cx="3658292" cy="2477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6280728" y="2530764"/>
            <a:ext cx="5047462" cy="31403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Uma vez declarado no construtor com o tipo da classe do serviço, já é possível ter acesso aos métodos que aquele serviço oferece.</a:t>
            </a:r>
          </a:p>
          <a:p>
            <a:endParaRPr lang="pt-BR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b="1" dirty="0" smtClean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MAS AINDA NÃO É POSSÍVEL EXECUTAR O SERVIÇO.</a:t>
            </a:r>
          </a:p>
          <a:p>
            <a:endParaRPr lang="pt-BR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É necessário mais um passo.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960792" y="2516635"/>
            <a:ext cx="5043768" cy="2441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57727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470400"/>
          </a:xfrm>
        </p:spPr>
        <p:txBody>
          <a:bodyPr/>
          <a:lstStyle/>
          <a:p>
            <a:r>
              <a:rPr lang="pt-BR" dirty="0" smtClean="0"/>
              <a:t>Apesar de importarmos o serviço </a:t>
            </a:r>
            <a:r>
              <a:rPr lang="pt-BR" dirty="0" err="1" smtClean="0"/>
              <a:t>HttpClient</a:t>
            </a:r>
            <a:r>
              <a:rPr lang="pt-BR" dirty="0"/>
              <a:t>,</a:t>
            </a:r>
            <a:r>
              <a:rPr lang="pt-BR" dirty="0" smtClean="0"/>
              <a:t> declararmos ela na classe do componente e acessarmos seus métodos, não conseguimos usar ela.</a:t>
            </a:r>
          </a:p>
          <a:p>
            <a:endParaRPr lang="pt-BR" dirty="0"/>
          </a:p>
          <a:p>
            <a:r>
              <a:rPr lang="pt-BR" dirty="0" smtClean="0"/>
              <a:t>Temos que pedir para o Angular instanciar esse serviço no módulo para usarmos a mesma instância em todas as classes.</a:t>
            </a:r>
          </a:p>
          <a:p>
            <a:endParaRPr lang="pt-BR" dirty="0"/>
          </a:p>
          <a:p>
            <a:r>
              <a:rPr lang="pt-BR" dirty="0" smtClean="0"/>
              <a:t>Daí temos que declarar o serviço no </a:t>
            </a:r>
            <a:r>
              <a:rPr lang="pt-BR" dirty="0" err="1" smtClean="0"/>
              <a:t>Provider</a:t>
            </a:r>
            <a:r>
              <a:rPr lang="pt-BR" dirty="0" smtClean="0"/>
              <a:t> do nosso módulo, pois o </a:t>
            </a:r>
            <a:r>
              <a:rPr lang="pt-BR" dirty="0" err="1" smtClean="0"/>
              <a:t>Provider</a:t>
            </a:r>
            <a:r>
              <a:rPr lang="pt-BR" dirty="0" smtClean="0"/>
              <a:t> é responsável por fazer essa instanciação.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Injeção</a:t>
            </a:r>
            <a:r>
              <a:rPr lang="en-US" dirty="0"/>
              <a:t> de </a:t>
            </a:r>
            <a:r>
              <a:rPr lang="en-US" dirty="0" err="1"/>
              <a:t>Dependência</a:t>
            </a:r>
            <a:r>
              <a:rPr lang="en-US" dirty="0"/>
              <a:t> no Angular</a:t>
            </a:r>
          </a:p>
        </p:txBody>
      </p:sp>
    </p:spTree>
    <p:extLst>
      <p:ext uri="{BB962C8B-B14F-4D97-AF65-F5344CB8AC3E}">
        <p14:creationId xmlns:p14="http://schemas.microsoft.com/office/powerpoint/2010/main" val="16232503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171582"/>
            <a:ext cx="10270415" cy="591127"/>
          </a:xfrm>
        </p:spPr>
        <p:txBody>
          <a:bodyPr/>
          <a:lstStyle/>
          <a:p>
            <a:r>
              <a:rPr lang="pt-BR" dirty="0" smtClean="0"/>
              <a:t>No módulo que estamos usando essa classe, temos que declarar os </a:t>
            </a:r>
            <a:r>
              <a:rPr lang="pt-BR" dirty="0" err="1" smtClean="0"/>
              <a:t>providers</a:t>
            </a:r>
            <a:r>
              <a:rPr lang="pt-BR" dirty="0" smtClean="0"/>
              <a:t> – que no caso do módulo de </a:t>
            </a:r>
            <a:r>
              <a:rPr lang="pt-BR" dirty="0" err="1" smtClean="0"/>
              <a:t>HttpClient</a:t>
            </a:r>
            <a:r>
              <a:rPr lang="pt-BR" dirty="0" smtClean="0"/>
              <a:t> já estão implementados: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Injeção</a:t>
            </a:r>
            <a:r>
              <a:rPr lang="en-US" dirty="0"/>
              <a:t> de </a:t>
            </a:r>
            <a:r>
              <a:rPr lang="en-US" dirty="0" err="1"/>
              <a:t>Dependência</a:t>
            </a:r>
            <a:r>
              <a:rPr lang="en-US" dirty="0"/>
              <a:t> no Angular</a:t>
            </a:r>
          </a:p>
        </p:txBody>
      </p:sp>
      <p:sp>
        <p:nvSpPr>
          <p:cNvPr id="2" name="Retângulo 1"/>
          <p:cNvSpPr/>
          <p:nvPr/>
        </p:nvSpPr>
        <p:spPr>
          <a:xfrm>
            <a:off x="960792" y="1969870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BrowserModule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pt-BR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platform</a:t>
            </a:r>
            <a:r>
              <a:rPr lang="pt-BR" sz="1200" dirty="0">
                <a:solidFill>
                  <a:srgbClr val="CE9178"/>
                </a:solidFill>
                <a:latin typeface="Consolas" panose="020B0609020204030204" pitchFamily="49" charset="0"/>
              </a:rPr>
              <a:t>-browser'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NgModule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'@angular/core'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FormsModule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pt-BR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forms</a:t>
            </a:r>
            <a:r>
              <a:rPr lang="pt-BR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HttpClientModule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'@angular/common/</a:t>
            </a:r>
            <a:r>
              <a:rPr lang="pt-BR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http</a:t>
            </a:r>
            <a:r>
              <a:rPr lang="pt-BR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pt-BR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app.component</a:t>
            </a:r>
            <a:r>
              <a:rPr lang="pt-BR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pt-B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declarations</a:t>
            </a:r>
            <a:r>
              <a:rPr lang="pt-BR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endParaRPr lang="pt-B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pt-BR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BrowserModule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FormsModule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HttpClientModule</a:t>
            </a:r>
            <a:endParaRPr lang="pt-B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providers</a:t>
            </a:r>
            <a:r>
              <a:rPr lang="pt-BR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[],</a:t>
            </a:r>
            <a:endParaRPr lang="pt-B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bootstrap</a:t>
            </a:r>
            <a:r>
              <a:rPr lang="pt-BR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pt-B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pt-BR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AppModule</a:t>
            </a:r>
            <a:r>
              <a:rPr lang="pt-BR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2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pt-B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010920" y="4564380"/>
            <a:ext cx="1457960" cy="228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6280728" y="2530764"/>
            <a:ext cx="5047462" cy="36206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Dentro do módulo </a:t>
            </a:r>
            <a:r>
              <a:rPr lang="pt-BR" b="1" i="1" dirty="0" err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HttpClientModule</a:t>
            </a:r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já tem o </a:t>
            </a:r>
            <a:r>
              <a:rPr lang="pt-BR" b="1" i="1" dirty="0" err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HttpClient</a:t>
            </a:r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em seu </a:t>
            </a:r>
            <a:r>
              <a:rPr lang="pt-BR" b="1" i="1" dirty="0" err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provider</a:t>
            </a:r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 por isso não é necessário repetir aqui em nosso módulo.</a:t>
            </a:r>
          </a:p>
          <a:p>
            <a:endParaRPr lang="pt-BR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Mas caso fosse outro serviço, seria necessário colocar o serviço em nosso </a:t>
            </a:r>
            <a:r>
              <a:rPr lang="pt-BR" b="1" dirty="0" err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array</a:t>
            </a:r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t-BR" b="1" i="1" dirty="0" err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providers</a:t>
            </a:r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pt-BR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t-BR" b="1" dirty="0" smtClean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Agora o serviço já funcionará em todas as classes desse módulo que a usarem.</a:t>
            </a:r>
          </a:p>
        </p:txBody>
      </p:sp>
      <p:sp>
        <p:nvSpPr>
          <p:cNvPr id="10" name="Retângulo 9"/>
          <p:cNvSpPr/>
          <p:nvPr/>
        </p:nvSpPr>
        <p:spPr>
          <a:xfrm>
            <a:off x="1010920" y="2567709"/>
            <a:ext cx="4800600" cy="2032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0043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vanade_Luminous">
  <a:themeElements>
    <a:clrScheme name="Avanade_Luminous">
      <a:dk1>
        <a:sysClr val="windowText" lastClr="000000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_Luminous.potx_Project05_SG01" id="{0B88D70A-DA69-4AFA-8D66-6011DDC2882C}" vid="{9E563284-E021-4D04-BAC5-BFC09A383F99}"/>
    </a:ext>
  </a:extLst>
</a:theme>
</file>

<file path=ppt/theme/theme2.xml><?xml version="1.0" encoding="utf-8"?>
<a:theme xmlns:a="http://schemas.openxmlformats.org/drawingml/2006/main" name="2_Aurora Divider">
  <a:themeElements>
    <a:clrScheme name="Avanade">
      <a:dk1>
        <a:sysClr val="windowText" lastClr="000000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_Luminous.potx_Project05_SG01" id="{0B88D70A-DA69-4AFA-8D66-6011DDC2882C}" vid="{59219893-C9DB-4CE2-8C8E-7B786C717701}"/>
    </a:ext>
  </a:extLst>
</a:theme>
</file>

<file path=ppt/theme/theme3.xml><?xml version="1.0" encoding="utf-8"?>
<a:theme xmlns:a="http://schemas.openxmlformats.org/drawingml/2006/main" name="Highly Confidential">
  <a:themeElements>
    <a:clrScheme name="Avanade_Luminous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_Luminous.potx_Project05_SG01" id="{0B88D70A-DA69-4AFA-8D66-6011DDC2882C}" vid="{41DBFF11-D3C4-4A01-B0EA-69656469855E}"/>
    </a:ext>
  </a:extLst>
</a:theme>
</file>

<file path=ppt/theme/theme4.xml><?xml version="1.0" encoding="utf-8"?>
<a:theme xmlns:a="http://schemas.openxmlformats.org/drawingml/2006/main" name="Confidential">
  <a:themeElements>
    <a:clrScheme name="Avanade_Luminous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_Luminous.potx_Project05_SG01" id="{0B88D70A-DA69-4AFA-8D66-6011DDC2882C}" vid="{9CFF3F05-8349-4E19-B5E5-BCC8039965CF}"/>
    </a:ext>
  </a:extLst>
</a:theme>
</file>

<file path=ppt/theme/theme5.xml><?xml version="1.0" encoding="utf-8"?>
<a:theme xmlns:a="http://schemas.openxmlformats.org/drawingml/2006/main" name="Restricted">
  <a:themeElements>
    <a:clrScheme name="Avanade_Luminous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_Luminous.potx_Project05_SG01" id="{0B88D70A-DA69-4AFA-8D66-6011DDC2882C}" vid="{B3158011-6D10-4DA2-920C-905C02116A50}"/>
    </a:ext>
  </a:extLst>
</a:theme>
</file>

<file path=ppt/theme/theme6.xml><?xml version="1.0" encoding="utf-8"?>
<a:theme xmlns:a="http://schemas.openxmlformats.org/drawingml/2006/main" name="accenture-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ure-theme" id="{81E9972C-EF3A-4C56-BEFE-CD4364701169}" vid="{7A558A06-0FC0-439E-A59C-DFB1BB137E1C}"/>
    </a:ext>
  </a:extLst>
</a:theme>
</file>

<file path=ppt/theme/theme7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6D5650AA20B9C4994D4F61BF86E88A5" ma:contentTypeVersion="2" ma:contentTypeDescription="Crie um novo documento." ma:contentTypeScope="" ma:versionID="5e061fff1f46b9b376a7df479f71f8c8">
  <xsd:schema xmlns:xsd="http://www.w3.org/2001/XMLSchema" xmlns:xs="http://www.w3.org/2001/XMLSchema" xmlns:p="http://schemas.microsoft.com/office/2006/metadata/properties" xmlns:ns2="07a316ae-5687-4ea8-90ab-e5c6f194d564" targetNamespace="http://schemas.microsoft.com/office/2006/metadata/properties" ma:root="true" ma:fieldsID="fa601322723508fdb4fa44b47fe0f447" ns2:_="">
    <xsd:import namespace="07a316ae-5687-4ea8-90ab-e5c6f194d56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a316ae-5687-4ea8-90ab-e5c6f194d56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71ED77C-6313-42D6-A059-131B9D4A2F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7a316ae-5687-4ea8-90ab-e5c6f194d5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40916AD-EA36-4B19-B020-346B3B08ACE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FC7BE12-D282-45D2-9360-ABE4B19018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1326</TotalTime>
  <Words>1112</Words>
  <Application>Microsoft Office PowerPoint</Application>
  <PresentationFormat>Widescreen</PresentationFormat>
  <Paragraphs>162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11</vt:i4>
      </vt:variant>
      <vt:variant>
        <vt:lpstr>Tema</vt:lpstr>
      </vt:variant>
      <vt:variant>
        <vt:i4>7</vt:i4>
      </vt:variant>
      <vt:variant>
        <vt:lpstr>Títulos de slides</vt:lpstr>
      </vt:variant>
      <vt:variant>
        <vt:i4>18</vt:i4>
      </vt:variant>
    </vt:vector>
  </HeadingPairs>
  <TitlesOfParts>
    <vt:vector size="36" baseType="lpstr">
      <vt:lpstr>Arial</vt:lpstr>
      <vt:lpstr>Arial Black</vt:lpstr>
      <vt:lpstr>Calibri</vt:lpstr>
      <vt:lpstr>Calibri Light</vt:lpstr>
      <vt:lpstr>Consolas</vt:lpstr>
      <vt:lpstr>Gotham Medium</vt:lpstr>
      <vt:lpstr>Roboto</vt:lpstr>
      <vt:lpstr>Roboto Black</vt:lpstr>
      <vt:lpstr>Roboto Light</vt:lpstr>
      <vt:lpstr>Segoe UI</vt:lpstr>
      <vt:lpstr>Segoe UI Light</vt:lpstr>
      <vt:lpstr>Avanade_Luminous</vt:lpstr>
      <vt:lpstr>2_Aurora Divider</vt:lpstr>
      <vt:lpstr>Highly Confidential</vt:lpstr>
      <vt:lpstr>Confidential</vt:lpstr>
      <vt:lpstr>Restricted</vt:lpstr>
      <vt:lpstr>accenture-theme</vt:lpstr>
      <vt:lpstr>AI Master</vt:lpstr>
      <vt:lpstr>Apresentação do PowerPoint</vt:lpstr>
      <vt:lpstr>O que iremos aprender?</vt:lpstr>
      <vt:lpstr>Conceito de API</vt:lpstr>
      <vt:lpstr>Conceito de API</vt:lpstr>
      <vt:lpstr>Conceito de API</vt:lpstr>
      <vt:lpstr>Injeção de Dependência no Angular</vt:lpstr>
      <vt:lpstr>Injeção de Dependência no Angular</vt:lpstr>
      <vt:lpstr>Injeção de Dependência no Angular</vt:lpstr>
      <vt:lpstr>Injeção de Dependência no Angular</vt:lpstr>
      <vt:lpstr>A classe HttpClient do Angular</vt:lpstr>
      <vt:lpstr>A classe HttpClient do Angular</vt:lpstr>
      <vt:lpstr>A classe HttpClient do Angular</vt:lpstr>
      <vt:lpstr>Promises</vt:lpstr>
      <vt:lpstr>Promises</vt:lpstr>
      <vt:lpstr>Observables</vt:lpstr>
      <vt:lpstr>Observable</vt:lpstr>
      <vt:lpstr>Observables</vt:lpstr>
      <vt:lpstr>Atividade Prática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Igor Abreu Araujo</dc:creator>
  <cp:lastModifiedBy>Thiago Dias</cp:lastModifiedBy>
  <cp:revision>145</cp:revision>
  <dcterms:modified xsi:type="dcterms:W3CDTF">2018-04-10T21:15:19Z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0x01010036D5650AA20B9C4994D4F61BF86E88A5</vt:lpwstr>
  </property>
  <property fmtid="{D5CDD505-2E9C-101B-9397-08002B2CF9AE}" pid="3" name="Tfs.IsStoryboard">
    <vt:bool>true</vt:bool>
  </property>
</Properties>
</file>

<file path=docProps/thumbnail.jpeg>
</file>